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sldIdLst>
    <p:sldId id="256" r:id="rId2"/>
    <p:sldId id="257" r:id="rId3"/>
    <p:sldId id="258" r:id="rId4"/>
    <p:sldId id="261" r:id="rId5"/>
    <p:sldId id="262" r:id="rId6"/>
    <p:sldId id="259" r:id="rId7"/>
    <p:sldId id="260" r:id="rId8"/>
    <p:sldId id="263" r:id="rId9"/>
    <p:sldId id="285" r:id="rId10"/>
    <p:sldId id="264" r:id="rId11"/>
    <p:sldId id="270" r:id="rId12"/>
    <p:sldId id="271" r:id="rId13"/>
    <p:sldId id="272" r:id="rId14"/>
    <p:sldId id="273" r:id="rId15"/>
    <p:sldId id="274" r:id="rId16"/>
    <p:sldId id="275" r:id="rId17"/>
    <p:sldId id="276" r:id="rId18"/>
    <p:sldId id="265" r:id="rId19"/>
    <p:sldId id="279" r:id="rId20"/>
    <p:sldId id="281" r:id="rId21"/>
    <p:sldId id="282" r:id="rId22"/>
    <p:sldId id="266" r:id="rId23"/>
    <p:sldId id="267" r:id="rId24"/>
    <p:sldId id="283" r:id="rId25"/>
    <p:sldId id="284" r:id="rId26"/>
    <p:sldId id="268" r:id="rId27"/>
    <p:sldId id="286" r:id="rId28"/>
    <p:sldId id="287" r:id="rId29"/>
    <p:sldId id="269" r:id="rId30"/>
    <p:sldId id="277" r:id="rId31"/>
    <p:sldId id="278"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3" d="100"/>
          <a:sy n="113" d="100"/>
        </p:scale>
        <p:origin x="13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presProps" Target="presProps.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6DFF08F-DC6B-4601-B491-B0F83F6DD2DA}" type="datetimeFigureOut">
              <a:rPr lang="en-US" smtClean="0"/>
              <a:t>7/8/2018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C7616CA0-919D-4A49-9C8A-62FDFB3A5183}" type="datetimeFigureOut">
              <a:rPr lang="en-US" smtClean="0"/>
              <a:t>7/8/2018</a:t>
            </a:fld>
            <a:endParaRPr lang="en-US" dirty="0"/>
          </a:p>
        </p:txBody>
      </p:sp>
      <p:sp>
        <p:nvSpPr>
          <p:cNvPr id="9" name="Slide Number Placeholder 8"/>
          <p:cNvSpPr>
            <a:spLocks noGrp="1"/>
          </p:cNvSpPr>
          <p:nvPr>
            <p:ph type="sldNum" sz="quarter" idx="11"/>
          </p:nvPr>
        </p:nvSpPr>
        <p:spPr/>
        <p:txBody>
          <a:bodyPr/>
          <a:lstStyle/>
          <a:p>
            <a:fld id="{867E5644-1E61-4311-A31E-84CB9C7AA8A9}"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FAB73BC-B049-4115-A692-8D63A059BFB8}"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DFF08F-DC6B-4601-B491-B0F83F6DD2DA}" type="datetimeFigureOut">
              <a:rPr lang="en-US" smtClean="0"/>
              <a:pPr/>
              <a:t>7/8/2018</a:t>
            </a:fld>
            <a:endParaRPr lang="en-US" dirty="0"/>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www.anayasa.gov.tr/files/bireyselbasvuru/66_soru.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a:solidFill>
                  <a:schemeClr val="tx2"/>
                </a:solidFill>
                <a:latin typeface="+mj-lt"/>
                <a:ea typeface="+mj-ea"/>
                <a:cs typeface="+mj-cs"/>
              </a:rPr>
              <a:t>Temel Kavramlar</a:t>
            </a:r>
          </a:p>
          <a:p>
            <a:r>
              <a:rPr lang="tr-TR" sz="4000" spc="-100" dirty="0">
                <a:solidFill>
                  <a:schemeClr val="tx2"/>
                </a:solidFill>
                <a:latin typeface="+mj-lt"/>
                <a:ea typeface="+mj-ea"/>
                <a:cs typeface="+mj-cs"/>
              </a:rPr>
              <a:t>(2. Hafta)</a:t>
            </a:r>
          </a:p>
        </p:txBody>
      </p:sp>
    </p:spTree>
    <p:extLst>
      <p:ext uri="{BB962C8B-B14F-4D97-AF65-F5344CB8AC3E}">
        <p14:creationId xmlns:p14="http://schemas.microsoft.com/office/powerpoint/2010/main" val="1710381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a:t>
            </a:r>
            <a:endParaRPr lang="tr-TR" dirty="0"/>
          </a:p>
        </p:txBody>
      </p:sp>
      <p:sp>
        <p:nvSpPr>
          <p:cNvPr id="3" name="İçerik Yer Tutucusu 2"/>
          <p:cNvSpPr>
            <a:spLocks noGrp="1"/>
          </p:cNvSpPr>
          <p:nvPr>
            <p:ph idx="1"/>
          </p:nvPr>
        </p:nvSpPr>
        <p:spPr>
          <a:xfrm>
            <a:off x="457199" y="1519708"/>
            <a:ext cx="6922395" cy="4652492"/>
          </a:xfrm>
          <a:noFill/>
        </p:spPr>
        <p:txBody>
          <a:bodyPr>
            <a:normAutofit lnSpcReduction="10000"/>
          </a:bodyPr>
          <a:lstStyle/>
          <a:p>
            <a:r>
              <a:rPr lang="tr-TR" dirty="0" smtClean="0"/>
              <a:t>Hak, bir kişinin başkalarına yöneltebileceği meşru bir iddia veya taleptir.</a:t>
            </a:r>
          </a:p>
          <a:p>
            <a:r>
              <a:rPr lang="tr-TR" dirty="0" smtClean="0"/>
              <a:t>Hak sahibi, hakkın konusundan yararlanma yetkisinin genel ve özel olarak tanınması, ona saygı gösterilmesini istemeyi kapsar.</a:t>
            </a:r>
          </a:p>
          <a:p>
            <a:r>
              <a:rPr lang="tr-TR" dirty="0" smtClean="0"/>
              <a:t>Bu talep, hukuk düzeni tarafından zorla yerine getirme ile takviye edilir.</a:t>
            </a:r>
          </a:p>
          <a:p>
            <a:r>
              <a:rPr lang="tr-TR" dirty="0" smtClean="0"/>
              <a:t>Hakkın ihlali, yine hukuk düzeni tarafından telafi ve tazmine zorlanır.</a:t>
            </a:r>
          </a:p>
          <a:p>
            <a:r>
              <a:rPr lang="tr-TR" dirty="0" smtClean="0"/>
              <a:t>Hakkın kişiye verdiği iktidar fiilen talep etme yetkisidir. Bu pozitif veya negatif olabilir.</a:t>
            </a:r>
          </a:p>
          <a:p>
            <a:r>
              <a:rPr lang="tr-TR" dirty="0" smtClean="0"/>
              <a:t>Hak sahibinin bu iktidarı kullanıp kullanmamakta serbest olması, hakkı «</a:t>
            </a:r>
            <a:r>
              <a:rPr lang="tr-TR" dirty="0" err="1" smtClean="0"/>
              <a:t>yükümlülük»ten</a:t>
            </a:r>
            <a:r>
              <a:rPr lang="tr-TR" dirty="0" smtClean="0"/>
              <a:t> ayırır</a:t>
            </a:r>
            <a:endParaRPr lang="tr-TR" dirty="0"/>
          </a:p>
        </p:txBody>
      </p:sp>
    </p:spTree>
    <p:extLst>
      <p:ext uri="{BB962C8B-B14F-4D97-AF65-F5344CB8AC3E}">
        <p14:creationId xmlns:p14="http://schemas.microsoft.com/office/powerpoint/2010/main" val="386483377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smtClean="0">
                <a:solidFill>
                  <a:schemeClr val="tx2"/>
                </a:solidFill>
                <a:latin typeface="+mj-lt"/>
                <a:ea typeface="+mj-ea"/>
                <a:cs typeface="+mj-cs"/>
              </a:rPr>
              <a:t>İnsan haklarının özellikleri</a:t>
            </a:r>
            <a:endParaRPr lang="tr-TR" sz="4000" spc="-100" dirty="0">
              <a:solidFill>
                <a:schemeClr val="tx2"/>
              </a:solidFill>
              <a:latin typeface="+mj-lt"/>
              <a:ea typeface="+mj-ea"/>
              <a:cs typeface="+mj-cs"/>
            </a:endParaRPr>
          </a:p>
          <a:p>
            <a:r>
              <a:rPr lang="tr-TR" sz="4000" spc="-100" dirty="0" smtClean="0">
                <a:solidFill>
                  <a:schemeClr val="tx2"/>
                </a:solidFill>
                <a:latin typeface="+mj-lt"/>
                <a:ea typeface="+mj-ea"/>
                <a:cs typeface="+mj-cs"/>
              </a:rPr>
              <a:t>(5.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181465142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 kümesinde özeli bir yer</a:t>
            </a:r>
            <a:endParaRPr lang="tr-TR" dirty="0"/>
          </a:p>
        </p:txBody>
      </p:sp>
      <p:sp>
        <p:nvSpPr>
          <p:cNvPr id="3" name="İçerik Yer Tutucusu 2"/>
          <p:cNvSpPr>
            <a:spLocks noGrp="1"/>
          </p:cNvSpPr>
          <p:nvPr>
            <p:ph idx="1"/>
          </p:nvPr>
        </p:nvSpPr>
        <p:spPr/>
        <p:txBody>
          <a:bodyPr/>
          <a:lstStyle/>
          <a:p>
            <a:r>
              <a:rPr lang="tr-TR" dirty="0" smtClean="0"/>
              <a:t>İnsan hakları haklar kümesinde özel bir yere sahiptir</a:t>
            </a:r>
          </a:p>
          <a:p>
            <a:r>
              <a:rPr lang="tr-TR" dirty="0" smtClean="0"/>
              <a:t>Tüm insan hakları haktır, ancak tüm haklar insan hakkı değildir</a:t>
            </a:r>
          </a:p>
          <a:p>
            <a:r>
              <a:rPr lang="tr-TR" dirty="0" smtClean="0"/>
              <a:t>İnsan haklarını diğer haklardan ayıran temel özellikler şunlardır:</a:t>
            </a:r>
          </a:p>
          <a:p>
            <a:pPr lvl="1"/>
            <a:r>
              <a:rPr lang="tr-TR" dirty="0" smtClean="0"/>
              <a:t>Evrensellik</a:t>
            </a:r>
          </a:p>
          <a:p>
            <a:pPr lvl="1"/>
            <a:r>
              <a:rPr lang="tr-TR" dirty="0" smtClean="0"/>
              <a:t>Doğuştan gelme ve toplum öncesi olma</a:t>
            </a:r>
          </a:p>
          <a:p>
            <a:pPr lvl="1"/>
            <a:r>
              <a:rPr lang="tr-TR" dirty="0" smtClean="0"/>
              <a:t>Mutlaklık</a:t>
            </a:r>
          </a:p>
          <a:p>
            <a:pPr lvl="1"/>
            <a:r>
              <a:rPr lang="tr-TR" dirty="0" smtClean="0"/>
              <a:t>Vazgeçilmezlik</a:t>
            </a:r>
          </a:p>
          <a:p>
            <a:pPr lvl="1"/>
            <a:r>
              <a:rPr lang="tr-TR" dirty="0" smtClean="0"/>
              <a:t>Bireysellik</a:t>
            </a:r>
          </a:p>
          <a:p>
            <a:pPr lvl="1"/>
            <a:r>
              <a:rPr lang="tr-TR" dirty="0" smtClean="0"/>
              <a:t>Temel nitelik</a:t>
            </a:r>
          </a:p>
          <a:p>
            <a:pPr lvl="1"/>
            <a:r>
              <a:rPr lang="tr-TR" dirty="0" smtClean="0"/>
              <a:t>Devlete karşı ileri sürülme</a:t>
            </a:r>
          </a:p>
          <a:p>
            <a:endParaRPr lang="tr-TR" dirty="0" smtClean="0"/>
          </a:p>
          <a:p>
            <a:endParaRPr lang="tr-TR" dirty="0"/>
          </a:p>
        </p:txBody>
      </p:sp>
    </p:spTree>
    <p:extLst>
      <p:ext uri="{BB962C8B-B14F-4D97-AF65-F5344CB8AC3E}">
        <p14:creationId xmlns:p14="http://schemas.microsoft.com/office/powerpoint/2010/main" val="38550333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EVRENSELLİK</a:t>
            </a:r>
            <a:endParaRPr lang="tr-TR" dirty="0"/>
          </a:p>
        </p:txBody>
      </p:sp>
      <p:sp>
        <p:nvSpPr>
          <p:cNvPr id="3" name="İçerik Yer Tutucusu 2"/>
          <p:cNvSpPr>
            <a:spLocks noGrp="1"/>
          </p:cNvSpPr>
          <p:nvPr>
            <p:ph idx="1"/>
          </p:nvPr>
        </p:nvSpPr>
        <p:spPr/>
        <p:txBody>
          <a:bodyPr/>
          <a:lstStyle/>
          <a:p>
            <a:r>
              <a:rPr lang="tr-TR" dirty="0" smtClean="0"/>
              <a:t>Bütün insanlar, zamana ve mekana bağlı olmaksızın insan haklarına sahiptir</a:t>
            </a:r>
          </a:p>
          <a:p>
            <a:r>
              <a:rPr lang="tr-TR" dirty="0" smtClean="0"/>
              <a:t>Toplumsal aidiyet, kültürel kimlik, sosyal köken, ırk, din, dil, sınıf </a:t>
            </a:r>
            <a:r>
              <a:rPr lang="tr-TR" dirty="0" err="1" smtClean="0"/>
              <a:t>vs</a:t>
            </a:r>
            <a:r>
              <a:rPr lang="tr-TR" dirty="0" smtClean="0"/>
              <a:t> farkına bakılmaksızın tüm insanlar insan hakkına sahiptir</a:t>
            </a:r>
          </a:p>
          <a:p>
            <a:r>
              <a:rPr lang="tr-TR" dirty="0" smtClean="0"/>
              <a:t>İnsan hakları kültürel rölativizm gerekçe gösterilerek tanımazlık yapılamaz</a:t>
            </a:r>
            <a:endParaRPr lang="tr-TR" dirty="0"/>
          </a:p>
        </p:txBody>
      </p:sp>
    </p:spTree>
    <p:extLst>
      <p:ext uri="{BB962C8B-B14F-4D97-AF65-F5344CB8AC3E}">
        <p14:creationId xmlns:p14="http://schemas.microsoft.com/office/powerpoint/2010/main" val="42018600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Kültürel rölativizm</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İnsan hakları Batı icadıdır</a:t>
            </a:r>
          </a:p>
          <a:p>
            <a:r>
              <a:rPr lang="tr-TR" dirty="0" smtClean="0"/>
              <a:t>17-18. yy </a:t>
            </a:r>
            <a:r>
              <a:rPr lang="tr-TR" dirty="0" err="1" smtClean="0"/>
              <a:t>Avrupasında</a:t>
            </a:r>
            <a:r>
              <a:rPr lang="tr-TR" dirty="0" smtClean="0"/>
              <a:t> ortaya çıkan ve Batı toplumlarının belirleyici dinamiklerinden biridir</a:t>
            </a:r>
          </a:p>
          <a:p>
            <a:r>
              <a:rPr lang="tr-TR" dirty="0" smtClean="0"/>
              <a:t>O zaman nasıl olur da bütün toplumlar için evrensel olduğu ileri sürülebilir?</a:t>
            </a:r>
          </a:p>
          <a:p>
            <a:r>
              <a:rPr lang="tr-TR" dirty="0" smtClean="0"/>
              <a:t>Rölativistler, insanların davranış ve değer yargılarının yetiştikleri topluma göre farklılık göstereceği iddiasındadır.</a:t>
            </a:r>
          </a:p>
          <a:p>
            <a:r>
              <a:rPr lang="tr-TR" dirty="0" smtClean="0"/>
              <a:t>Bu tür Batılı kavramlar birçok kültüre yabancıdır.</a:t>
            </a:r>
          </a:p>
          <a:p>
            <a:r>
              <a:rPr lang="tr-TR" dirty="0" smtClean="0"/>
              <a:t>Birçok kültür insan hakları iddiasının bireyci yaklaşımına ve otoriteye karşı koymaya izin vermez.</a:t>
            </a:r>
            <a:endParaRPr lang="tr-TR" dirty="0"/>
          </a:p>
        </p:txBody>
      </p:sp>
    </p:spTree>
    <p:extLst>
      <p:ext uri="{BB962C8B-B14F-4D97-AF65-F5344CB8AC3E}">
        <p14:creationId xmlns:p14="http://schemas.microsoft.com/office/powerpoint/2010/main" val="32478461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Rölativizm iddialarına karşı: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Dünyada hemen hemen insan hakları konusunda bir mutabakat vardır</a:t>
            </a:r>
          </a:p>
          <a:p>
            <a:r>
              <a:rPr lang="tr-TR" dirty="0" smtClean="0"/>
              <a:t>BM antlaşmasına göre, örgütün temel amacı olan «insan haklarına saygı </a:t>
            </a:r>
            <a:r>
              <a:rPr lang="tr-TR" dirty="0" err="1" smtClean="0"/>
              <a:t>ilkesi»ne</a:t>
            </a:r>
            <a:r>
              <a:rPr lang="tr-TR" dirty="0" smtClean="0"/>
              <a:t> aykırı anlaşma yapamaz</a:t>
            </a:r>
          </a:p>
          <a:p>
            <a:r>
              <a:rPr lang="tr-TR" dirty="0" smtClean="0"/>
              <a:t>İnsan onurunu korumak bakımından, insan hakları en önemli bir mekanizma olarak karşımıza çıkmaktadır</a:t>
            </a:r>
          </a:p>
          <a:p>
            <a:r>
              <a:rPr lang="tr-TR" dirty="0" smtClean="0"/>
              <a:t>Kültürel bazı farklılıklara izin vermekle birlikte insan haklarının evrenselliği ısrarı sürdürülmelidir</a:t>
            </a:r>
          </a:p>
          <a:p>
            <a:r>
              <a:rPr lang="tr-TR" dirty="0" smtClean="0"/>
              <a:t>Uluslar arası koruma için evrensel standartlarda birleşmek zorunludur.</a:t>
            </a:r>
          </a:p>
          <a:p>
            <a:r>
              <a:rPr lang="tr-TR" dirty="0" smtClean="0"/>
              <a:t>Neden insan haklarına sahip olduğumuzdan çok, niçin sahip olmamız gerektiğinde buluşabiliriz</a:t>
            </a:r>
          </a:p>
          <a:p>
            <a:r>
              <a:rPr lang="tr-TR" dirty="0" smtClean="0"/>
              <a:t>İnsan haklarının nereden kaynaklandığına bakılmaksızın, insanlık için yararlı olduğu düşünülebilir</a:t>
            </a:r>
          </a:p>
          <a:p>
            <a:r>
              <a:rPr lang="tr-TR" dirty="0" smtClean="0"/>
              <a:t>Tarihsel öncelik, ahlaki üstünlük sağlamaz</a:t>
            </a:r>
            <a:endParaRPr lang="tr-TR" dirty="0"/>
          </a:p>
        </p:txBody>
      </p:sp>
    </p:spTree>
    <p:extLst>
      <p:ext uri="{BB962C8B-B14F-4D97-AF65-F5344CB8AC3E}">
        <p14:creationId xmlns:p14="http://schemas.microsoft.com/office/powerpoint/2010/main" val="7035691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DOĞUŞTANLIK</a:t>
            </a:r>
            <a:endParaRPr lang="tr-TR" dirty="0"/>
          </a:p>
        </p:txBody>
      </p:sp>
      <p:sp>
        <p:nvSpPr>
          <p:cNvPr id="3" name="İçerik Yer Tutucusu 2"/>
          <p:cNvSpPr>
            <a:spLocks noGrp="1"/>
          </p:cNvSpPr>
          <p:nvPr>
            <p:ph idx="1"/>
          </p:nvPr>
        </p:nvSpPr>
        <p:spPr/>
        <p:txBody>
          <a:bodyPr/>
          <a:lstStyle/>
          <a:p>
            <a:r>
              <a:rPr lang="tr-TR" dirty="0" smtClean="0"/>
              <a:t>İnsan hakları insanın kişiliğine bağlı olarak doğuştan getirdiği bir haktır.</a:t>
            </a:r>
          </a:p>
          <a:p>
            <a:r>
              <a:rPr lang="tr-TR" dirty="0" smtClean="0"/>
              <a:t>Hukukun tanıyıp tanımamasına bağlı olmaksızın, insan olarak doğmakla birlikte başlar</a:t>
            </a:r>
          </a:p>
          <a:p>
            <a:r>
              <a:rPr lang="tr-TR" dirty="0" smtClean="0"/>
              <a:t>Doğuştan olmanın sonuçları</a:t>
            </a:r>
          </a:p>
          <a:p>
            <a:pPr lvl="1"/>
            <a:r>
              <a:rPr lang="tr-TR" dirty="0" smtClean="0"/>
              <a:t>İnsanlar herhangi bir toplumsal grubun parçası olmakla değil, insan olmakla haklara sahiptir</a:t>
            </a:r>
          </a:p>
          <a:p>
            <a:pPr lvl="1"/>
            <a:r>
              <a:rPr lang="tr-TR" dirty="0" smtClean="0"/>
              <a:t>İnsan hakları bu yönüyle siyasal toplumun (devlet) meşruluk temelini oluşturur</a:t>
            </a:r>
          </a:p>
          <a:p>
            <a:pPr lvl="1"/>
            <a:r>
              <a:rPr lang="tr-TR" dirty="0" smtClean="0"/>
              <a:t>İnsan hakları da toplumu temsil eden devlete karşı ileri sürülen haklardır.</a:t>
            </a:r>
          </a:p>
          <a:p>
            <a:endParaRPr lang="tr-TR" dirty="0"/>
          </a:p>
        </p:txBody>
      </p:sp>
    </p:spTree>
    <p:extLst>
      <p:ext uri="{BB962C8B-B14F-4D97-AF65-F5344CB8AC3E}">
        <p14:creationId xmlns:p14="http://schemas.microsoft.com/office/powerpoint/2010/main" val="178575633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MUTLAKLIK</a:t>
            </a:r>
            <a:endParaRPr lang="tr-TR" dirty="0"/>
          </a:p>
        </p:txBody>
      </p:sp>
      <p:sp>
        <p:nvSpPr>
          <p:cNvPr id="3" name="İçerik Yer Tutucusu 2"/>
          <p:cNvSpPr>
            <a:spLocks noGrp="1"/>
          </p:cNvSpPr>
          <p:nvPr>
            <p:ph idx="1"/>
          </p:nvPr>
        </p:nvSpPr>
        <p:spPr/>
        <p:txBody>
          <a:bodyPr/>
          <a:lstStyle/>
          <a:p>
            <a:r>
              <a:rPr lang="tr-TR" dirty="0" smtClean="0"/>
              <a:t>İnsan hakları şarta bağlanamaz</a:t>
            </a:r>
          </a:p>
          <a:p>
            <a:r>
              <a:rPr lang="tr-TR" dirty="0" smtClean="0"/>
              <a:t>İnkar edilemez, geçersiz kılınamaz</a:t>
            </a:r>
          </a:p>
          <a:p>
            <a:r>
              <a:rPr lang="tr-TR" dirty="0" smtClean="0"/>
              <a:t>İstinasız saygı gösterilmeyi gerektirir</a:t>
            </a:r>
          </a:p>
          <a:p>
            <a:r>
              <a:rPr lang="tr-TR" dirty="0" smtClean="0"/>
              <a:t>İnsan haklarına sahip olmak, topluma karşı ödevlerin yerine getirilmesi koşuluna bağlanamaz.</a:t>
            </a:r>
          </a:p>
          <a:p>
            <a:r>
              <a:rPr lang="tr-TR" dirty="0" smtClean="0"/>
              <a:t>Kapsamı daraltılamaz</a:t>
            </a:r>
          </a:p>
          <a:p>
            <a:r>
              <a:rPr lang="tr-TR" dirty="0" smtClean="0"/>
              <a:t>Pazarlık konusu yapılamaz</a:t>
            </a:r>
          </a:p>
          <a:p>
            <a:r>
              <a:rPr lang="tr-TR" dirty="0" smtClean="0"/>
              <a:t>BİR HAKKIN KULLANILMASI ANCAK BAŞKALARININ HAKKINA TECAVÜZ TEŞKİL ETMESİ</a:t>
            </a:r>
          </a:p>
          <a:p>
            <a:r>
              <a:rPr lang="tr-TR" dirty="0" smtClean="0"/>
              <a:t>YA DA BİZZATİHİ İNSAN HAKLARININ VARLIK ŞARTLARINI ORTADAN KALDIRMASI </a:t>
            </a:r>
          </a:p>
          <a:p>
            <a:r>
              <a:rPr lang="tr-TR" dirty="0" smtClean="0"/>
              <a:t>halinde kısıtlanabilir</a:t>
            </a:r>
            <a:endParaRPr lang="tr-TR" dirty="0"/>
          </a:p>
          <a:p>
            <a:endParaRPr lang="tr-TR" dirty="0"/>
          </a:p>
        </p:txBody>
      </p:sp>
    </p:spTree>
    <p:extLst>
      <p:ext uri="{BB962C8B-B14F-4D97-AF65-F5344CB8AC3E}">
        <p14:creationId xmlns:p14="http://schemas.microsoft.com/office/powerpoint/2010/main" val="16089521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Mutlaklık farklı bir anlam</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İnsan hakları literatüründe mutlaklık aynı zamanda hiçbir şekilde kısıtlanamayacak haklar için kullanılmaktadır</a:t>
            </a:r>
          </a:p>
          <a:p>
            <a:r>
              <a:rPr lang="tr-TR" dirty="0" smtClean="0"/>
              <a:t>2 tane mutlak hak olduğu kabul edilir</a:t>
            </a:r>
          </a:p>
          <a:p>
            <a:r>
              <a:rPr lang="tr-TR" dirty="0" smtClean="0"/>
              <a:t>1- İşkence görmeme hakkı</a:t>
            </a:r>
          </a:p>
          <a:p>
            <a:r>
              <a:rPr lang="tr-TR" dirty="0" smtClean="0"/>
              <a:t>2- Düşünce ve din özgürlüğü</a:t>
            </a:r>
          </a:p>
          <a:p>
            <a:pPr lvl="1"/>
            <a:r>
              <a:rPr lang="tr-TR" dirty="0" smtClean="0"/>
              <a:t>(yalnız bu ikincisinin ifade ve ibadet özgürlüğü ile karıştırılmaması gerekir)</a:t>
            </a:r>
            <a:endParaRPr lang="tr-TR" dirty="0"/>
          </a:p>
        </p:txBody>
      </p:sp>
    </p:spTree>
    <p:extLst>
      <p:ext uri="{BB962C8B-B14F-4D97-AF65-F5344CB8AC3E}">
        <p14:creationId xmlns:p14="http://schemas.microsoft.com/office/powerpoint/2010/main" val="11366832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VAZGEÇİLMEZLİK</a:t>
            </a:r>
            <a:endParaRPr lang="tr-TR" dirty="0"/>
          </a:p>
        </p:txBody>
      </p:sp>
      <p:sp>
        <p:nvSpPr>
          <p:cNvPr id="3" name="İçerik Yer Tutucusu 2"/>
          <p:cNvSpPr>
            <a:spLocks noGrp="1"/>
          </p:cNvSpPr>
          <p:nvPr>
            <p:ph idx="1"/>
          </p:nvPr>
        </p:nvSpPr>
        <p:spPr/>
        <p:txBody>
          <a:bodyPr/>
          <a:lstStyle/>
          <a:p>
            <a:r>
              <a:rPr lang="tr-TR" dirty="0" smtClean="0"/>
              <a:t>İnsan hakları vazgeçilemez, devredilemez ve feragat edilemez</a:t>
            </a:r>
          </a:p>
          <a:p>
            <a:r>
              <a:rPr lang="tr-TR" dirty="0" smtClean="0"/>
              <a:t>Rızayla olsa dahi </a:t>
            </a:r>
            <a:r>
              <a:rPr lang="tr-TR" dirty="0" err="1" smtClean="0"/>
              <a:t>kullanılmamazlık</a:t>
            </a:r>
            <a:r>
              <a:rPr lang="tr-TR" dirty="0" smtClean="0"/>
              <a:t> yapılmaz</a:t>
            </a:r>
          </a:p>
          <a:p>
            <a:r>
              <a:rPr lang="tr-TR" dirty="0" smtClean="0"/>
              <a:t>Efendisi kölesine ne kadar iyi davranırsa davransın, kişi köleliğe razı olamaz</a:t>
            </a:r>
          </a:p>
          <a:p>
            <a:r>
              <a:rPr lang="tr-TR" dirty="0" smtClean="0"/>
              <a:t>Ötenazi tartışmalı  bir durumdur</a:t>
            </a:r>
            <a:endParaRPr lang="tr-TR" dirty="0"/>
          </a:p>
        </p:txBody>
      </p:sp>
    </p:spTree>
    <p:extLst>
      <p:ext uri="{BB962C8B-B14F-4D97-AF65-F5344CB8AC3E}">
        <p14:creationId xmlns:p14="http://schemas.microsoft.com/office/powerpoint/2010/main" val="22537990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BİREYSELLİK</a:t>
            </a:r>
            <a:endParaRPr lang="tr-TR" dirty="0"/>
          </a:p>
        </p:txBody>
      </p:sp>
      <p:sp>
        <p:nvSpPr>
          <p:cNvPr id="3" name="İçerik Yer Tutucusu 2"/>
          <p:cNvSpPr>
            <a:spLocks noGrp="1"/>
          </p:cNvSpPr>
          <p:nvPr>
            <p:ph idx="1"/>
          </p:nvPr>
        </p:nvSpPr>
        <p:spPr/>
        <p:txBody>
          <a:bodyPr/>
          <a:lstStyle/>
          <a:p>
            <a:r>
              <a:rPr lang="tr-TR" dirty="0" smtClean="0"/>
              <a:t>İnsan haklarının öznesi gruplar veya topluluklar değil, bireylerdir</a:t>
            </a:r>
          </a:p>
          <a:p>
            <a:r>
              <a:rPr lang="tr-TR" dirty="0" smtClean="0"/>
              <a:t>Grup, cemaat, topluluk </a:t>
            </a:r>
            <a:r>
              <a:rPr lang="tr-TR" dirty="0" err="1" smtClean="0"/>
              <a:t>vs</a:t>
            </a:r>
            <a:r>
              <a:rPr lang="tr-TR" dirty="0" smtClean="0"/>
              <a:t> bireyden ayrı bir şey değildir</a:t>
            </a:r>
          </a:p>
          <a:p>
            <a:r>
              <a:rPr lang="tr-TR" dirty="0" smtClean="0"/>
              <a:t>İnsan haklarının bireysel olması aynı zamanda hakların belli bir mensubiyete bağlı olamayacağı anlamına gelir</a:t>
            </a:r>
            <a:endParaRPr lang="tr-TR" dirty="0"/>
          </a:p>
        </p:txBody>
      </p:sp>
    </p:spTree>
    <p:extLst>
      <p:ext uri="{BB962C8B-B14F-4D97-AF65-F5344CB8AC3E}">
        <p14:creationId xmlns:p14="http://schemas.microsoft.com/office/powerpoint/2010/main" val="29274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HAKKIN BİÇİMSEL ANALİZİ</a:t>
            </a:r>
            <a:endParaRPr lang="tr-TR" dirty="0"/>
          </a:p>
        </p:txBody>
      </p:sp>
      <p:sp>
        <p:nvSpPr>
          <p:cNvPr id="3" name="İçerik Yer Tutucusu 2"/>
          <p:cNvSpPr>
            <a:spLocks noGrp="1"/>
          </p:cNvSpPr>
          <p:nvPr>
            <p:ph idx="1"/>
          </p:nvPr>
        </p:nvSpPr>
        <p:spPr>
          <a:xfrm>
            <a:off x="457199" y="1738648"/>
            <a:ext cx="6020873" cy="4433551"/>
          </a:xfrm>
          <a:noFill/>
        </p:spPr>
        <p:txBody>
          <a:bodyPr>
            <a:normAutofit/>
          </a:bodyPr>
          <a:lstStyle/>
          <a:p>
            <a:r>
              <a:rPr lang="tr-TR" dirty="0" err="1" smtClean="0"/>
              <a:t>Wesley</a:t>
            </a:r>
            <a:r>
              <a:rPr lang="tr-TR" dirty="0" smtClean="0"/>
              <a:t> N. </a:t>
            </a:r>
            <a:r>
              <a:rPr lang="tr-TR" dirty="0" err="1" smtClean="0"/>
              <a:t>Hohfeld</a:t>
            </a:r>
            <a:r>
              <a:rPr lang="tr-TR" dirty="0" smtClean="0"/>
              <a:t> tarafından yapılan 4’lü tasnif:</a:t>
            </a:r>
          </a:p>
          <a:p>
            <a:r>
              <a:rPr lang="tr-TR" dirty="0" smtClean="0"/>
              <a:t>1- Talep hakları (</a:t>
            </a:r>
            <a:r>
              <a:rPr lang="tr-TR" dirty="0" err="1" smtClean="0"/>
              <a:t>claim-rights</a:t>
            </a:r>
            <a:r>
              <a:rPr lang="tr-TR" dirty="0" smtClean="0"/>
              <a:t>)</a:t>
            </a:r>
          </a:p>
          <a:p>
            <a:r>
              <a:rPr lang="tr-TR" dirty="0" smtClean="0"/>
              <a:t>2- Özgürlük hakları (</a:t>
            </a:r>
            <a:r>
              <a:rPr lang="tr-TR" dirty="0" err="1" smtClean="0"/>
              <a:t>liberty-rights</a:t>
            </a:r>
            <a:r>
              <a:rPr lang="tr-TR" dirty="0" smtClean="0"/>
              <a:t>)</a:t>
            </a:r>
          </a:p>
          <a:p>
            <a:r>
              <a:rPr lang="tr-TR" dirty="0" smtClean="0"/>
              <a:t>3- Yetki (</a:t>
            </a:r>
            <a:r>
              <a:rPr lang="tr-TR" dirty="0" err="1" smtClean="0"/>
              <a:t>power</a:t>
            </a:r>
            <a:r>
              <a:rPr lang="tr-TR" dirty="0" smtClean="0"/>
              <a:t>)</a:t>
            </a:r>
          </a:p>
          <a:p>
            <a:r>
              <a:rPr lang="tr-TR" dirty="0" smtClean="0"/>
              <a:t>4- Bağışıklık (</a:t>
            </a:r>
            <a:r>
              <a:rPr lang="tr-TR" dirty="0" err="1" smtClean="0"/>
              <a:t>immunity</a:t>
            </a:r>
            <a:r>
              <a:rPr lang="tr-TR" dirty="0" smtClean="0"/>
              <a:t>)</a:t>
            </a:r>
          </a:p>
          <a:p>
            <a:r>
              <a:rPr lang="tr-TR" dirty="0" smtClean="0"/>
              <a:t>Hakların bazıları tam olarak birine girmeyebilir. </a:t>
            </a:r>
          </a:p>
          <a:p>
            <a:r>
              <a:rPr lang="tr-TR" dirty="0" smtClean="0"/>
              <a:t>Bir hak birkaç hak tipinin birleşimi şeklinde de karşımıza çıkabilir.</a:t>
            </a:r>
          </a:p>
          <a:p>
            <a:endParaRPr lang="tr-TR" dirty="0"/>
          </a:p>
        </p:txBody>
      </p:sp>
    </p:spTree>
    <p:extLst>
      <p:ext uri="{BB962C8B-B14F-4D97-AF65-F5344CB8AC3E}">
        <p14:creationId xmlns:p14="http://schemas.microsoft.com/office/powerpoint/2010/main" val="168136704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Grup hakları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Grupların hak sahibi olma konusu tartışmalıdır</a:t>
            </a:r>
          </a:p>
          <a:p>
            <a:r>
              <a:rPr lang="tr-TR" dirty="0" smtClean="0"/>
              <a:t>Klasik liberal insan hakları anlayışı sadece bireylerin seçme ve tercihte bulunma özgürlüğü olduğunu savunur</a:t>
            </a:r>
            <a:endParaRPr lang="tr-TR" dirty="0"/>
          </a:p>
        </p:txBody>
      </p:sp>
    </p:spTree>
    <p:extLst>
      <p:ext uri="{BB962C8B-B14F-4D97-AF65-F5344CB8AC3E}">
        <p14:creationId xmlns:p14="http://schemas.microsoft.com/office/powerpoint/2010/main" val="163431108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ÖZGÜRLÜKÇÜLÜK</a:t>
            </a:r>
            <a:endParaRPr lang="tr-TR" dirty="0"/>
          </a:p>
        </p:txBody>
      </p:sp>
      <p:sp>
        <p:nvSpPr>
          <p:cNvPr id="3" name="İçerik Yer Tutucusu 2"/>
          <p:cNvSpPr>
            <a:spLocks noGrp="1"/>
          </p:cNvSpPr>
          <p:nvPr>
            <p:ph idx="1"/>
          </p:nvPr>
        </p:nvSpPr>
        <p:spPr/>
        <p:txBody>
          <a:bodyPr/>
          <a:lstStyle/>
          <a:p>
            <a:r>
              <a:rPr lang="tr-TR" dirty="0" smtClean="0"/>
              <a:t>Tarihsel olarak, haklar yöneticilerin zorbalıklarına karşı özgürlükler olarak ortaya çıkmıştır</a:t>
            </a:r>
          </a:p>
          <a:p>
            <a:r>
              <a:rPr lang="tr-TR" dirty="0" smtClean="0"/>
              <a:t>Bir hak başkalarının müdahalesi olmaksızın bir şeyi yapma veya yapmama konusunda özgürlüktür</a:t>
            </a:r>
          </a:p>
          <a:p>
            <a:endParaRPr lang="tr-TR" dirty="0"/>
          </a:p>
        </p:txBody>
      </p:sp>
    </p:spTree>
    <p:extLst>
      <p:ext uri="{BB962C8B-B14F-4D97-AF65-F5344CB8AC3E}">
        <p14:creationId xmlns:p14="http://schemas.microsoft.com/office/powerpoint/2010/main" val="186178924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Özgürlükçülük diğer anlamı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Öncelikle bireylerin bir şeyi yapıp yapmamada özgür olduğu kabul edilir</a:t>
            </a:r>
          </a:p>
          <a:p>
            <a:r>
              <a:rPr lang="tr-TR" dirty="0" smtClean="0"/>
              <a:t>Kural özgürlük, yasak istisnadır</a:t>
            </a:r>
            <a:endParaRPr lang="tr-TR" dirty="0"/>
          </a:p>
        </p:txBody>
      </p:sp>
    </p:spTree>
    <p:extLst>
      <p:ext uri="{BB962C8B-B14F-4D97-AF65-F5344CB8AC3E}">
        <p14:creationId xmlns:p14="http://schemas.microsoft.com/office/powerpoint/2010/main" val="27314219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NİTELİK</a:t>
            </a:r>
            <a:endParaRPr lang="tr-TR" dirty="0"/>
          </a:p>
        </p:txBody>
      </p:sp>
      <p:sp>
        <p:nvSpPr>
          <p:cNvPr id="3" name="İçerik Yer Tutucusu 2"/>
          <p:cNvSpPr>
            <a:spLocks noGrp="1"/>
          </p:cNvSpPr>
          <p:nvPr>
            <p:ph idx="1"/>
          </p:nvPr>
        </p:nvSpPr>
        <p:spPr/>
        <p:txBody>
          <a:bodyPr/>
          <a:lstStyle/>
          <a:p>
            <a:r>
              <a:rPr lang="tr-TR" dirty="0" smtClean="0"/>
              <a:t>İnsan hakları tüm hakların üzerinde yer alır</a:t>
            </a:r>
          </a:p>
          <a:p>
            <a:r>
              <a:rPr lang="tr-TR" dirty="0" smtClean="0"/>
              <a:t>İnsan hakları anayasal düzenin temelini oluşturur</a:t>
            </a:r>
            <a:endParaRPr lang="tr-TR" dirty="0"/>
          </a:p>
        </p:txBody>
      </p:sp>
    </p:spTree>
    <p:extLst>
      <p:ext uri="{BB962C8B-B14F-4D97-AF65-F5344CB8AC3E}">
        <p14:creationId xmlns:p14="http://schemas.microsoft.com/office/powerpoint/2010/main" val="161278496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DEVLETE KARŞI OLMA</a:t>
            </a:r>
            <a:endParaRPr lang="tr-TR" dirty="0"/>
          </a:p>
        </p:txBody>
      </p:sp>
      <p:sp>
        <p:nvSpPr>
          <p:cNvPr id="3" name="İçerik Yer Tutucusu 2"/>
          <p:cNvSpPr>
            <a:spLocks noGrp="1"/>
          </p:cNvSpPr>
          <p:nvPr>
            <p:ph idx="1"/>
          </p:nvPr>
        </p:nvSpPr>
        <p:spPr/>
        <p:txBody>
          <a:bodyPr/>
          <a:lstStyle/>
          <a:p>
            <a:r>
              <a:rPr lang="tr-TR" dirty="0" smtClean="0"/>
              <a:t>İnsan hakları iddiasının </a:t>
            </a:r>
            <a:r>
              <a:rPr lang="tr-TR" dirty="0" err="1" smtClean="0"/>
              <a:t>muhattabı</a:t>
            </a:r>
            <a:r>
              <a:rPr lang="tr-TR" dirty="0" smtClean="0"/>
              <a:t> devlettir</a:t>
            </a:r>
          </a:p>
          <a:p>
            <a:r>
              <a:rPr lang="tr-TR" dirty="0" smtClean="0"/>
              <a:t>İnsan haklarının hedefi, bireyleri devlet baskısından korumaktır</a:t>
            </a:r>
          </a:p>
          <a:p>
            <a:r>
              <a:rPr lang="tr-TR" dirty="0" smtClean="0"/>
              <a:t>Devletin insan hakları karşısında yükümlülükleri</a:t>
            </a:r>
          </a:p>
          <a:p>
            <a:pPr lvl="1"/>
            <a:r>
              <a:rPr lang="tr-TR" dirty="0" smtClean="0"/>
              <a:t>Tanıma</a:t>
            </a:r>
          </a:p>
          <a:p>
            <a:pPr lvl="1"/>
            <a:r>
              <a:rPr lang="tr-TR" dirty="0" smtClean="0"/>
              <a:t>İhlal etmeme</a:t>
            </a:r>
          </a:p>
          <a:p>
            <a:pPr lvl="1"/>
            <a:r>
              <a:rPr lang="tr-TR" dirty="0" smtClean="0"/>
              <a:t>Koruma temin/tedarik</a:t>
            </a:r>
          </a:p>
          <a:p>
            <a:endParaRPr lang="tr-TR" dirty="0"/>
          </a:p>
        </p:txBody>
      </p:sp>
    </p:spTree>
    <p:extLst>
      <p:ext uri="{BB962C8B-B14F-4D97-AF65-F5344CB8AC3E}">
        <p14:creationId xmlns:p14="http://schemas.microsoft.com/office/powerpoint/2010/main" val="322842799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Tanıma </a:t>
            </a:r>
            <a:endParaRPr lang="tr-TR" dirty="0"/>
          </a:p>
        </p:txBody>
      </p:sp>
      <p:sp>
        <p:nvSpPr>
          <p:cNvPr id="3" name="İçerik Yer Tutucusu 2"/>
          <p:cNvSpPr>
            <a:spLocks noGrp="1"/>
          </p:cNvSpPr>
          <p:nvPr>
            <p:ph idx="1"/>
          </p:nvPr>
        </p:nvSpPr>
        <p:spPr/>
        <p:txBody>
          <a:bodyPr/>
          <a:lstStyle/>
          <a:p>
            <a:r>
              <a:rPr lang="tr-TR" dirty="0" smtClean="0"/>
              <a:t>Devletin pozitif hukukta haklara yer vermesi</a:t>
            </a:r>
          </a:p>
          <a:p>
            <a:r>
              <a:rPr lang="tr-TR" dirty="0" smtClean="0"/>
              <a:t>İnsan haklarına anayasal güvence getirmesi</a:t>
            </a:r>
          </a:p>
          <a:p>
            <a:endParaRPr lang="tr-TR" dirty="0"/>
          </a:p>
        </p:txBody>
      </p:sp>
    </p:spTree>
    <p:extLst>
      <p:ext uri="{BB962C8B-B14F-4D97-AF65-F5344CB8AC3E}">
        <p14:creationId xmlns:p14="http://schemas.microsoft.com/office/powerpoint/2010/main" val="386985443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İhlal etmeme</a:t>
            </a:r>
            <a:endParaRPr lang="tr-TR" dirty="0"/>
          </a:p>
        </p:txBody>
      </p:sp>
      <p:sp>
        <p:nvSpPr>
          <p:cNvPr id="3" name="İçerik Yer Tutucusu 2"/>
          <p:cNvSpPr>
            <a:spLocks noGrp="1"/>
          </p:cNvSpPr>
          <p:nvPr>
            <p:ph idx="1"/>
          </p:nvPr>
        </p:nvSpPr>
        <p:spPr/>
        <p:txBody>
          <a:bodyPr/>
          <a:lstStyle/>
          <a:p>
            <a:r>
              <a:rPr lang="tr-TR" dirty="0" smtClean="0"/>
              <a:t>Kamu görevlilerinin hakları ihlal etmemesi</a:t>
            </a:r>
          </a:p>
          <a:p>
            <a:r>
              <a:rPr lang="tr-TR" dirty="0" smtClean="0"/>
              <a:t>Haklar ancak başkalarının haklarını korumak amacıyla ve yasayla kısıtlanabilir</a:t>
            </a:r>
          </a:p>
          <a:p>
            <a:endParaRPr lang="tr-TR" dirty="0"/>
          </a:p>
        </p:txBody>
      </p:sp>
    </p:spTree>
    <p:extLst>
      <p:ext uri="{BB962C8B-B14F-4D97-AF65-F5344CB8AC3E}">
        <p14:creationId xmlns:p14="http://schemas.microsoft.com/office/powerpoint/2010/main" val="209827688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Koruma</a:t>
            </a:r>
            <a:endParaRPr lang="tr-TR" dirty="0"/>
          </a:p>
        </p:txBody>
      </p:sp>
      <p:sp>
        <p:nvSpPr>
          <p:cNvPr id="3" name="İçerik Yer Tutucusu 2"/>
          <p:cNvSpPr>
            <a:spLocks noGrp="1"/>
          </p:cNvSpPr>
          <p:nvPr>
            <p:ph idx="1"/>
          </p:nvPr>
        </p:nvSpPr>
        <p:spPr/>
        <p:txBody>
          <a:bodyPr/>
          <a:lstStyle/>
          <a:p>
            <a:r>
              <a:rPr lang="tr-TR" dirty="0" smtClean="0"/>
              <a:t>Başka kişi ya da gruplardan gelebilecek hak ihlallerine karşı bireyleri koruma görevi</a:t>
            </a:r>
            <a:endParaRPr lang="tr-TR" dirty="0"/>
          </a:p>
        </p:txBody>
      </p:sp>
    </p:spTree>
    <p:extLst>
      <p:ext uri="{BB962C8B-B14F-4D97-AF65-F5344CB8AC3E}">
        <p14:creationId xmlns:p14="http://schemas.microsoft.com/office/powerpoint/2010/main" val="12756060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Temin/tedarik</a:t>
            </a:r>
            <a:endParaRPr lang="tr-TR" dirty="0"/>
          </a:p>
        </p:txBody>
      </p:sp>
      <p:sp>
        <p:nvSpPr>
          <p:cNvPr id="3" name="İçerik Yer Tutucusu 2"/>
          <p:cNvSpPr>
            <a:spLocks noGrp="1"/>
          </p:cNvSpPr>
          <p:nvPr>
            <p:ph idx="1"/>
          </p:nvPr>
        </p:nvSpPr>
        <p:spPr/>
        <p:txBody>
          <a:bodyPr/>
          <a:lstStyle/>
          <a:p>
            <a:r>
              <a:rPr lang="tr-TR" dirty="0" smtClean="0"/>
              <a:t>İstisnai olarak bazı sosyal hakların temini</a:t>
            </a:r>
          </a:p>
          <a:p>
            <a:r>
              <a:rPr lang="tr-TR" dirty="0" smtClean="0"/>
              <a:t>Kendi kusuru olmadan geçinemeyenler</a:t>
            </a:r>
          </a:p>
          <a:p>
            <a:pPr lvl="1"/>
            <a:r>
              <a:rPr lang="tr-TR" dirty="0" smtClean="0"/>
              <a:t>Yaşlılar</a:t>
            </a:r>
          </a:p>
          <a:p>
            <a:pPr lvl="1"/>
            <a:r>
              <a:rPr lang="tr-TR" dirty="0" smtClean="0"/>
              <a:t>Engelliler</a:t>
            </a:r>
          </a:p>
          <a:p>
            <a:pPr lvl="1"/>
            <a:r>
              <a:rPr lang="tr-TR" dirty="0" smtClean="0"/>
              <a:t>Çocuklar </a:t>
            </a:r>
          </a:p>
          <a:p>
            <a:r>
              <a:rPr lang="tr-TR" dirty="0" smtClean="0"/>
              <a:t>Sosyal güvenlik hakkının sağlanması</a:t>
            </a:r>
            <a:endParaRPr lang="tr-TR" dirty="0"/>
          </a:p>
        </p:txBody>
      </p:sp>
    </p:spTree>
    <p:extLst>
      <p:ext uri="{BB962C8B-B14F-4D97-AF65-F5344CB8AC3E}">
        <p14:creationId xmlns:p14="http://schemas.microsoft.com/office/powerpoint/2010/main" val="8437616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smtClean="0">
                <a:solidFill>
                  <a:schemeClr val="tx2"/>
                </a:solidFill>
                <a:latin typeface="+mj-lt"/>
                <a:ea typeface="+mj-ea"/>
                <a:cs typeface="+mj-cs"/>
              </a:rPr>
              <a:t>İnsan haklarının tasnifi</a:t>
            </a:r>
            <a:endParaRPr lang="tr-TR" sz="4000" spc="-100" dirty="0">
              <a:solidFill>
                <a:schemeClr val="tx2"/>
              </a:solidFill>
              <a:latin typeface="+mj-lt"/>
              <a:ea typeface="+mj-ea"/>
              <a:cs typeface="+mj-cs"/>
            </a:endParaRPr>
          </a:p>
          <a:p>
            <a:r>
              <a:rPr lang="tr-TR" sz="4000" spc="-100" dirty="0" smtClean="0">
                <a:solidFill>
                  <a:schemeClr val="tx2"/>
                </a:solidFill>
                <a:latin typeface="+mj-lt"/>
                <a:ea typeface="+mj-ea"/>
                <a:cs typeface="+mj-cs"/>
              </a:rPr>
              <a:t>(6.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186612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8523" y="457200"/>
            <a:ext cx="2228045" cy="5715000"/>
          </a:xfrm>
        </p:spPr>
        <p:txBody>
          <a:bodyPr/>
          <a:lstStyle/>
          <a:p>
            <a:r>
              <a:rPr lang="tr-TR" sz="4000" dirty="0" smtClean="0"/>
              <a:t>TALEP HAKLARI</a:t>
            </a:r>
            <a:endParaRPr lang="tr-TR" sz="4000" dirty="0"/>
          </a:p>
        </p:txBody>
      </p:sp>
      <p:sp>
        <p:nvSpPr>
          <p:cNvPr id="3" name="İçerik Yer Tutucusu 2"/>
          <p:cNvSpPr>
            <a:spLocks noGrp="1"/>
          </p:cNvSpPr>
          <p:nvPr>
            <p:ph idx="1"/>
          </p:nvPr>
        </p:nvSpPr>
        <p:spPr>
          <a:xfrm>
            <a:off x="457199" y="1146220"/>
            <a:ext cx="5364051" cy="5025979"/>
          </a:xfrm>
          <a:noFill/>
        </p:spPr>
        <p:txBody>
          <a:bodyPr>
            <a:normAutofit fontScale="85000" lnSpcReduction="20000"/>
          </a:bodyPr>
          <a:lstStyle/>
          <a:p>
            <a:r>
              <a:rPr lang="tr-TR" dirty="0" smtClean="0"/>
              <a:t>Başkalarına ödev yükleyen, hak sahibine başkasının özgürlüğünü kısıtlama yetkisi veren haklardır.</a:t>
            </a:r>
          </a:p>
          <a:p>
            <a:r>
              <a:rPr lang="tr-TR" dirty="0" smtClean="0"/>
              <a:t>Hak sahibi, başka kişiler üzerinde bir tür egemenlik sahibi olur, ona karşı ileri sürebileceği meşru bir talebe sahip olur.</a:t>
            </a:r>
          </a:p>
          <a:p>
            <a:pPr lvl="1"/>
            <a:r>
              <a:rPr lang="tr-TR" dirty="0" smtClean="0">
                <a:solidFill>
                  <a:srgbClr val="FF0000"/>
                </a:solidFill>
              </a:rPr>
              <a:t>Negatif talep: </a:t>
            </a:r>
            <a:r>
              <a:rPr lang="tr-TR" dirty="0" smtClean="0"/>
              <a:t>Muhatabına bir şeyi yapmaktan kaçınma ödevi yükler.</a:t>
            </a:r>
          </a:p>
          <a:p>
            <a:pPr lvl="1"/>
            <a:r>
              <a:rPr lang="tr-TR" dirty="0" smtClean="0">
                <a:solidFill>
                  <a:srgbClr val="FF0000"/>
                </a:solidFill>
              </a:rPr>
              <a:t>Pozitif talep: </a:t>
            </a:r>
            <a:r>
              <a:rPr lang="tr-TR" dirty="0" smtClean="0"/>
              <a:t>Muhatabına belli bir eylemi yapma ödevi getirir.</a:t>
            </a:r>
            <a:endParaRPr lang="tr-TR" dirty="0"/>
          </a:p>
          <a:p>
            <a:r>
              <a:rPr lang="tr-TR" dirty="0" smtClean="0"/>
              <a:t>Talep hakları özel veya genel olabilir:</a:t>
            </a:r>
          </a:p>
          <a:p>
            <a:pPr lvl="1"/>
            <a:r>
              <a:rPr lang="tr-TR" dirty="0" smtClean="0">
                <a:solidFill>
                  <a:srgbClr val="FF0000"/>
                </a:solidFill>
              </a:rPr>
              <a:t>Özel talep hakları (</a:t>
            </a:r>
            <a:r>
              <a:rPr lang="tr-TR" i="1" dirty="0" smtClean="0">
                <a:solidFill>
                  <a:srgbClr val="FF0000"/>
                </a:solidFill>
              </a:rPr>
              <a:t>in </a:t>
            </a:r>
            <a:r>
              <a:rPr lang="tr-TR" i="1" dirty="0" err="1" smtClean="0">
                <a:solidFill>
                  <a:srgbClr val="FF0000"/>
                </a:solidFill>
              </a:rPr>
              <a:t>personam</a:t>
            </a:r>
            <a:r>
              <a:rPr lang="tr-TR" dirty="0" smtClean="0">
                <a:solidFill>
                  <a:srgbClr val="FF0000"/>
                </a:solidFill>
              </a:rPr>
              <a:t>): </a:t>
            </a:r>
            <a:r>
              <a:rPr lang="tr-TR" dirty="0" smtClean="0"/>
              <a:t>Sadece belli kişilere karşı ileri sürülebilir.</a:t>
            </a:r>
          </a:p>
          <a:p>
            <a:pPr lvl="1"/>
            <a:r>
              <a:rPr lang="tr-TR" dirty="0" smtClean="0">
                <a:solidFill>
                  <a:srgbClr val="FF0000"/>
                </a:solidFill>
              </a:rPr>
              <a:t>Genel talep hakları (</a:t>
            </a:r>
            <a:r>
              <a:rPr lang="tr-TR" i="1" dirty="0" smtClean="0">
                <a:solidFill>
                  <a:srgbClr val="FF0000"/>
                </a:solidFill>
              </a:rPr>
              <a:t>in </a:t>
            </a:r>
            <a:r>
              <a:rPr lang="tr-TR" i="1" dirty="0" err="1" smtClean="0">
                <a:solidFill>
                  <a:srgbClr val="FF0000"/>
                </a:solidFill>
              </a:rPr>
              <a:t>rem</a:t>
            </a:r>
            <a:r>
              <a:rPr lang="tr-TR" dirty="0" smtClean="0">
                <a:solidFill>
                  <a:srgbClr val="FF0000"/>
                </a:solidFill>
              </a:rPr>
              <a:t>): </a:t>
            </a:r>
            <a:r>
              <a:rPr lang="tr-TR" dirty="0" smtClean="0"/>
              <a:t>Herkese karşı ileri sürülebilir.</a:t>
            </a:r>
          </a:p>
          <a:p>
            <a:r>
              <a:rPr lang="tr-TR" dirty="0" smtClean="0"/>
              <a:t>Örnek:</a:t>
            </a:r>
          </a:p>
          <a:p>
            <a:pPr lvl="1"/>
            <a:r>
              <a:rPr lang="tr-TR" dirty="0" smtClean="0"/>
              <a:t>Alacak hakkı sadece borçluya karşı sürülebilir. Bu pozitif ve özel bir taleptir.</a:t>
            </a:r>
          </a:p>
          <a:p>
            <a:pPr lvl="1"/>
            <a:r>
              <a:rPr lang="tr-TR" dirty="0" smtClean="0"/>
              <a:t>Hakarete uğramama hakkı herkese karşı ileri sürülebilir. Bu negatif ve genel bir taleptir.</a:t>
            </a:r>
          </a:p>
          <a:p>
            <a:endParaRPr lang="tr-TR" dirty="0"/>
          </a:p>
          <a:p>
            <a:endParaRPr lang="tr-TR" dirty="0" smtClean="0"/>
          </a:p>
          <a:p>
            <a:endParaRPr lang="tr-TR" dirty="0" smtClean="0"/>
          </a:p>
          <a:p>
            <a:endParaRPr lang="tr-TR" dirty="0"/>
          </a:p>
        </p:txBody>
      </p:sp>
    </p:spTree>
    <p:extLst>
      <p:ext uri="{BB962C8B-B14F-4D97-AF65-F5344CB8AC3E}">
        <p14:creationId xmlns:p14="http://schemas.microsoft.com/office/powerpoint/2010/main" val="296115574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Özel haklar-genel haklar</a:t>
            </a:r>
            <a:endParaRPr lang="en-US" dirty="0"/>
          </a:p>
        </p:txBody>
      </p:sp>
      <p:sp>
        <p:nvSpPr>
          <p:cNvPr id="3" name="İçerik Yer Tutucusu 2"/>
          <p:cNvSpPr>
            <a:spLocks noGrp="1"/>
          </p:cNvSpPr>
          <p:nvPr>
            <p:ph idx="1"/>
          </p:nvPr>
        </p:nvSpPr>
        <p:spPr/>
        <p:txBody>
          <a:bodyPr/>
          <a:lstStyle/>
          <a:p>
            <a:r>
              <a:rPr lang="tr-TR" dirty="0" err="1" smtClean="0"/>
              <a:t>Herbert</a:t>
            </a:r>
            <a:r>
              <a:rPr lang="tr-TR" dirty="0" smtClean="0"/>
              <a:t> Hart, insanlar arasında ki özel ilişkilerden doğan hakları özel haklar; özel bir işleme bağlı olmaksızın herkese karşı ileri sürülebilen hakları ise genel haklar olarak tasnif etmiştir.</a:t>
            </a:r>
          </a:p>
          <a:p>
            <a:r>
              <a:rPr lang="tr-TR" dirty="0" smtClean="0"/>
              <a:t>Özel haklar, genel hakların varlığı ön koşuluna bağlıdır.</a:t>
            </a:r>
          </a:p>
          <a:p>
            <a:r>
              <a:rPr lang="tr-TR" dirty="0" smtClean="0"/>
              <a:t>Başkalarının özgürlüğünün sınırlandırılabilmesi için özel bir hakka veya talebe ihtiyaç vardır.</a:t>
            </a:r>
          </a:p>
          <a:p>
            <a:r>
              <a:rPr lang="tr-TR" dirty="0" smtClean="0"/>
              <a:t>Totaliter rejimler dahi, birçok insan hakkını ihlal ederken, bu hakları biçimsel </a:t>
            </a:r>
            <a:r>
              <a:rPr lang="tr-TR" smtClean="0"/>
              <a:t>olarak kabul ederler.</a:t>
            </a:r>
            <a:endParaRPr lang="en-US" dirty="0"/>
          </a:p>
        </p:txBody>
      </p:sp>
    </p:spTree>
    <p:extLst>
      <p:ext uri="{BB962C8B-B14F-4D97-AF65-F5344CB8AC3E}">
        <p14:creationId xmlns:p14="http://schemas.microsoft.com/office/powerpoint/2010/main" val="1546324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haklarının çeşitli tasnifi</a:t>
            </a:r>
            <a:endParaRPr lang="tr-TR" dirty="0"/>
          </a:p>
        </p:txBody>
      </p:sp>
      <p:sp>
        <p:nvSpPr>
          <p:cNvPr id="3" name="İçerik Yer Tutucusu 2"/>
          <p:cNvSpPr>
            <a:spLocks noGrp="1"/>
          </p:cNvSpPr>
          <p:nvPr>
            <p:ph idx="1"/>
          </p:nvPr>
        </p:nvSpPr>
        <p:spPr/>
        <p:txBody>
          <a:bodyPr/>
          <a:lstStyle/>
          <a:p>
            <a:r>
              <a:rPr lang="tr-TR" dirty="0" smtClean="0"/>
              <a:t>Ortaya çıkışı bakımından</a:t>
            </a:r>
          </a:p>
          <a:p>
            <a:r>
              <a:rPr lang="tr-TR" dirty="0" smtClean="0"/>
              <a:t>Nitelikleri bakımından</a:t>
            </a:r>
          </a:p>
          <a:p>
            <a:r>
              <a:rPr lang="tr-TR" dirty="0" smtClean="0"/>
              <a:t>Devletin yükümlülükleri bakımından</a:t>
            </a:r>
          </a:p>
          <a:p>
            <a:r>
              <a:rPr lang="tr-TR" dirty="0" smtClean="0"/>
              <a:t>Özneleri bakımından</a:t>
            </a:r>
          </a:p>
          <a:p>
            <a:r>
              <a:rPr lang="tr-TR" dirty="0" smtClean="0"/>
              <a:t>Sınırlandırılmaları bakımından</a:t>
            </a:r>
          </a:p>
          <a:p>
            <a:endParaRPr lang="tr-TR" dirty="0"/>
          </a:p>
        </p:txBody>
      </p:sp>
    </p:spTree>
    <p:extLst>
      <p:ext uri="{BB962C8B-B14F-4D97-AF65-F5344CB8AC3E}">
        <p14:creationId xmlns:p14="http://schemas.microsoft.com/office/powerpoint/2010/main" val="389968103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 kuşakları</a:t>
            </a:r>
            <a:endParaRPr lang="tr-TR" dirty="0"/>
          </a:p>
        </p:txBody>
      </p:sp>
      <p:sp>
        <p:nvSpPr>
          <p:cNvPr id="3" name="İçerik Yer Tutucusu 2"/>
          <p:cNvSpPr>
            <a:spLocks noGrp="1"/>
          </p:cNvSpPr>
          <p:nvPr>
            <p:ph idx="1"/>
          </p:nvPr>
        </p:nvSpPr>
        <p:spPr/>
        <p:txBody>
          <a:bodyPr/>
          <a:lstStyle/>
          <a:p>
            <a:r>
              <a:rPr lang="tr-TR" dirty="0" smtClean="0"/>
              <a:t>Bu tasnifi öneren hukukçu </a:t>
            </a:r>
            <a:r>
              <a:rPr lang="tr-TR" dirty="0" err="1" smtClean="0"/>
              <a:t>Karel</a:t>
            </a:r>
            <a:r>
              <a:rPr lang="tr-TR" dirty="0" smtClean="0"/>
              <a:t> </a:t>
            </a:r>
            <a:r>
              <a:rPr lang="tr-TR" dirty="0" err="1" smtClean="0"/>
              <a:t>Vasak</a:t>
            </a:r>
            <a:r>
              <a:rPr lang="tr-TR" dirty="0" smtClean="0"/>
              <a:t> (1979)</a:t>
            </a:r>
          </a:p>
          <a:p>
            <a:r>
              <a:rPr lang="tr-TR" dirty="0" smtClean="0"/>
              <a:t>Tasnif hakların ortaya çıkış kronolojisine göre</a:t>
            </a:r>
          </a:p>
          <a:p>
            <a:r>
              <a:rPr lang="tr-TR" dirty="0" smtClean="0"/>
              <a:t>İnsan hakları kuşakları</a:t>
            </a:r>
          </a:p>
          <a:p>
            <a:pPr lvl="1"/>
            <a:r>
              <a:rPr lang="tr-TR" dirty="0" smtClean="0"/>
              <a:t>Birinci Kuşak Haklar</a:t>
            </a:r>
          </a:p>
          <a:p>
            <a:pPr lvl="1"/>
            <a:r>
              <a:rPr lang="tr-TR" dirty="0" smtClean="0"/>
              <a:t>İkinci Kuşak Haklar</a:t>
            </a:r>
          </a:p>
          <a:p>
            <a:pPr lvl="1"/>
            <a:r>
              <a:rPr lang="tr-TR" dirty="0" smtClean="0"/>
              <a:t>Üçüncü Kuşak Haklar</a:t>
            </a:r>
            <a:endParaRPr lang="tr-TR" dirty="0"/>
          </a:p>
        </p:txBody>
      </p:sp>
    </p:spTree>
    <p:extLst>
      <p:ext uri="{BB962C8B-B14F-4D97-AF65-F5344CB8AC3E}">
        <p14:creationId xmlns:p14="http://schemas.microsoft.com/office/powerpoint/2010/main" val="195080518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Birinci kuşak haklar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Bireysel ve siyasal haklardır</a:t>
            </a:r>
          </a:p>
          <a:p>
            <a:r>
              <a:rPr lang="tr-TR" dirty="0" smtClean="0"/>
              <a:t>Tarihsel olarak ilk ortaya çıkan ve insan hakları belgelerinde yer alan haklardır</a:t>
            </a:r>
          </a:p>
          <a:p>
            <a:r>
              <a:rPr lang="tr-TR" dirty="0" smtClean="0"/>
              <a:t>Doğal hukuk doktrinine dayanmaktadır</a:t>
            </a:r>
          </a:p>
          <a:p>
            <a:r>
              <a:rPr lang="tr-TR" dirty="0" smtClean="0"/>
              <a:t>Devlete «dokunmama, karışmama» ödevi yükler</a:t>
            </a:r>
          </a:p>
          <a:p>
            <a:r>
              <a:rPr lang="tr-TR" dirty="0" smtClean="0"/>
              <a:t>Kişi hakları</a:t>
            </a:r>
          </a:p>
          <a:p>
            <a:pPr lvl="1"/>
            <a:r>
              <a:rPr lang="tr-TR" dirty="0" smtClean="0"/>
              <a:t>Yaşama</a:t>
            </a:r>
          </a:p>
          <a:p>
            <a:pPr lvl="1"/>
            <a:r>
              <a:rPr lang="tr-TR" dirty="0" smtClean="0"/>
              <a:t>Kişi güvenliği </a:t>
            </a:r>
          </a:p>
          <a:p>
            <a:pPr lvl="1"/>
            <a:r>
              <a:rPr lang="tr-TR" dirty="0" smtClean="0"/>
              <a:t>Konut dokunulmazlığı</a:t>
            </a:r>
          </a:p>
          <a:p>
            <a:pPr lvl="1"/>
            <a:r>
              <a:rPr lang="tr-TR" dirty="0" smtClean="0"/>
              <a:t>Düşünce ve din özgürlüğü</a:t>
            </a:r>
          </a:p>
          <a:p>
            <a:r>
              <a:rPr lang="tr-TR" dirty="0" smtClean="0"/>
              <a:t>Siyasal haklar</a:t>
            </a:r>
          </a:p>
          <a:p>
            <a:pPr lvl="1"/>
            <a:r>
              <a:rPr lang="tr-TR" dirty="0" smtClean="0"/>
              <a:t>Seçme</a:t>
            </a:r>
          </a:p>
          <a:p>
            <a:pPr lvl="1"/>
            <a:r>
              <a:rPr lang="tr-TR" dirty="0" smtClean="0"/>
              <a:t>Seçilme</a:t>
            </a:r>
          </a:p>
          <a:p>
            <a:pPr lvl="1"/>
            <a:r>
              <a:rPr lang="tr-TR" dirty="0" smtClean="0"/>
              <a:t>Siyasal faaliyette bulunma</a:t>
            </a:r>
            <a:endParaRPr lang="tr-TR" dirty="0"/>
          </a:p>
        </p:txBody>
      </p:sp>
    </p:spTree>
    <p:extLst>
      <p:ext uri="{BB962C8B-B14F-4D97-AF65-F5344CB8AC3E}">
        <p14:creationId xmlns:p14="http://schemas.microsoft.com/office/powerpoint/2010/main" val="42389286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İkinci kuşak haklar</a:t>
            </a:r>
            <a:endParaRPr lang="tr-TR" dirty="0"/>
          </a:p>
        </p:txBody>
      </p:sp>
      <p:sp>
        <p:nvSpPr>
          <p:cNvPr id="3" name="İçerik Yer Tutucusu 2"/>
          <p:cNvSpPr>
            <a:spLocks noGrp="1"/>
          </p:cNvSpPr>
          <p:nvPr>
            <p:ph idx="1"/>
          </p:nvPr>
        </p:nvSpPr>
        <p:spPr/>
        <p:txBody>
          <a:bodyPr/>
          <a:lstStyle/>
          <a:p>
            <a:r>
              <a:rPr lang="tr-TR" dirty="0" smtClean="0"/>
              <a:t>Sosyal ve ekonomik haklar</a:t>
            </a:r>
          </a:p>
          <a:p>
            <a:r>
              <a:rPr lang="tr-TR" dirty="0" smtClean="0"/>
              <a:t>Devlete «karışma-hizmet sağlama» ödevi yükler</a:t>
            </a:r>
          </a:p>
          <a:p>
            <a:r>
              <a:rPr lang="tr-TR" dirty="0" smtClean="0"/>
              <a:t>20. yüzyıldan itibaren anayasalarda düzenlenmiştir</a:t>
            </a:r>
          </a:p>
          <a:p>
            <a:r>
              <a:rPr lang="tr-TR" dirty="0" smtClean="0"/>
              <a:t>Bu kapsamdaki haklar</a:t>
            </a:r>
          </a:p>
          <a:p>
            <a:pPr lvl="1"/>
            <a:r>
              <a:rPr lang="tr-TR" dirty="0"/>
              <a:t>Sağlık </a:t>
            </a:r>
          </a:p>
          <a:p>
            <a:pPr lvl="1"/>
            <a:r>
              <a:rPr lang="tr-TR" dirty="0" smtClean="0"/>
              <a:t>Çalışma</a:t>
            </a:r>
          </a:p>
          <a:p>
            <a:pPr lvl="1"/>
            <a:r>
              <a:rPr lang="tr-TR" dirty="0" smtClean="0"/>
              <a:t>Dinlenme</a:t>
            </a:r>
          </a:p>
          <a:p>
            <a:pPr lvl="1"/>
            <a:r>
              <a:rPr lang="tr-TR" dirty="0" smtClean="0"/>
              <a:t>Sosyal güvenlik</a:t>
            </a:r>
          </a:p>
        </p:txBody>
      </p:sp>
    </p:spTree>
    <p:extLst>
      <p:ext uri="{BB962C8B-B14F-4D97-AF65-F5344CB8AC3E}">
        <p14:creationId xmlns:p14="http://schemas.microsoft.com/office/powerpoint/2010/main" val="42874590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Üçüncü kuşak haklar</a:t>
            </a:r>
            <a:endParaRPr lang="tr-TR" dirty="0"/>
          </a:p>
        </p:txBody>
      </p:sp>
      <p:sp>
        <p:nvSpPr>
          <p:cNvPr id="3" name="İçerik Yer Tutucusu 2"/>
          <p:cNvSpPr>
            <a:spLocks noGrp="1"/>
          </p:cNvSpPr>
          <p:nvPr>
            <p:ph idx="1"/>
          </p:nvPr>
        </p:nvSpPr>
        <p:spPr/>
        <p:txBody>
          <a:bodyPr/>
          <a:lstStyle/>
          <a:p>
            <a:r>
              <a:rPr lang="tr-TR" dirty="0" smtClean="0"/>
              <a:t>Tarihsel olarak en son ortaya çıkan haklardır</a:t>
            </a:r>
          </a:p>
          <a:p>
            <a:r>
              <a:rPr lang="tr-TR" dirty="0" smtClean="0"/>
              <a:t>1960larıdan sonra </a:t>
            </a:r>
          </a:p>
          <a:p>
            <a:r>
              <a:rPr lang="tr-TR" dirty="0" smtClean="0"/>
              <a:t>Sömürgeden kurtulan devletler etkili olmuştur</a:t>
            </a:r>
          </a:p>
          <a:p>
            <a:r>
              <a:rPr lang="tr-TR" dirty="0" smtClean="0"/>
              <a:t>İç hukuk belgelerinden çok uluslar arası belgelerde düzenlenir</a:t>
            </a:r>
          </a:p>
          <a:p>
            <a:r>
              <a:rPr lang="tr-TR" dirty="0" smtClean="0"/>
              <a:t>Yeni insan hakları</a:t>
            </a:r>
          </a:p>
          <a:p>
            <a:pPr lvl="1"/>
            <a:r>
              <a:rPr lang="tr-TR" dirty="0" smtClean="0"/>
              <a:t>Çevre hakkı</a:t>
            </a:r>
          </a:p>
          <a:p>
            <a:pPr lvl="1"/>
            <a:r>
              <a:rPr lang="tr-TR" dirty="0" smtClean="0"/>
              <a:t>İletişim hakkı</a:t>
            </a:r>
          </a:p>
          <a:p>
            <a:pPr lvl="1"/>
            <a:r>
              <a:rPr lang="tr-TR" dirty="0" smtClean="0"/>
              <a:t>Bilgi edinme hakkı</a:t>
            </a:r>
          </a:p>
          <a:p>
            <a:pPr lvl="1"/>
            <a:r>
              <a:rPr lang="tr-TR" dirty="0" smtClean="0"/>
              <a:t>Kültürel mirasa katılma hakkı</a:t>
            </a:r>
          </a:p>
          <a:p>
            <a:pPr lvl="1"/>
            <a:r>
              <a:rPr lang="tr-TR" dirty="0" smtClean="0"/>
              <a:t>Kendini geliştirme hakkı</a:t>
            </a:r>
          </a:p>
          <a:p>
            <a:pPr lvl="1"/>
            <a:r>
              <a:rPr lang="tr-TR" dirty="0" smtClean="0"/>
              <a:t>Yerli halkların korunması hakkı</a:t>
            </a:r>
            <a:endParaRPr lang="tr-TR" dirty="0"/>
          </a:p>
        </p:txBody>
      </p:sp>
    </p:spTree>
    <p:extLst>
      <p:ext uri="{BB962C8B-B14F-4D97-AF65-F5344CB8AC3E}">
        <p14:creationId xmlns:p14="http://schemas.microsoft.com/office/powerpoint/2010/main" val="34190723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Nitelikleri bakımından</a:t>
            </a:r>
            <a:endParaRPr lang="tr-TR" dirty="0"/>
          </a:p>
        </p:txBody>
      </p:sp>
      <p:sp>
        <p:nvSpPr>
          <p:cNvPr id="3" name="İçerik Yer Tutucusu 2"/>
          <p:cNvSpPr>
            <a:spLocks noGrp="1"/>
          </p:cNvSpPr>
          <p:nvPr>
            <p:ph idx="1"/>
          </p:nvPr>
        </p:nvSpPr>
        <p:spPr/>
        <p:txBody>
          <a:bodyPr/>
          <a:lstStyle/>
          <a:p>
            <a:r>
              <a:rPr lang="tr-TR" dirty="0" smtClean="0"/>
              <a:t>1982 Anayasasındaki sınıflandırma</a:t>
            </a:r>
          </a:p>
          <a:p>
            <a:r>
              <a:rPr lang="tr-TR" dirty="0" smtClean="0"/>
              <a:t>Temel haklar</a:t>
            </a:r>
          </a:p>
          <a:p>
            <a:r>
              <a:rPr lang="tr-TR" dirty="0" smtClean="0"/>
              <a:t>Sosyal ve ekonomik haklar</a:t>
            </a:r>
          </a:p>
          <a:p>
            <a:r>
              <a:rPr lang="tr-TR" dirty="0" smtClean="0"/>
              <a:t>Siyasal haklar</a:t>
            </a:r>
            <a:endParaRPr lang="tr-TR" dirty="0"/>
          </a:p>
        </p:txBody>
      </p:sp>
    </p:spTree>
    <p:extLst>
      <p:ext uri="{BB962C8B-B14F-4D97-AF65-F5344CB8AC3E}">
        <p14:creationId xmlns:p14="http://schemas.microsoft.com/office/powerpoint/2010/main" val="128190318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haklar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Kişiye sıkı sıkıya bağlı haklar</a:t>
            </a:r>
          </a:p>
          <a:p>
            <a:pPr lvl="1"/>
            <a:r>
              <a:rPr lang="tr-TR" dirty="0" smtClean="0"/>
              <a:t>Kişi dokunulmazlığı, maddi ve manevi bütünlük</a:t>
            </a:r>
          </a:p>
          <a:p>
            <a:pPr lvl="1"/>
            <a:r>
              <a:rPr lang="tr-TR" dirty="0" smtClean="0"/>
              <a:t>Angarya yasağı</a:t>
            </a:r>
          </a:p>
          <a:p>
            <a:pPr lvl="1"/>
            <a:r>
              <a:rPr lang="tr-TR" dirty="0" smtClean="0"/>
              <a:t>Kişi özgürlüğü ve güvenliği</a:t>
            </a:r>
          </a:p>
          <a:p>
            <a:pPr lvl="1"/>
            <a:r>
              <a:rPr lang="tr-TR" dirty="0" smtClean="0"/>
              <a:t>Özel hayatın gizliliği</a:t>
            </a:r>
          </a:p>
          <a:p>
            <a:pPr lvl="1"/>
            <a:r>
              <a:rPr lang="tr-TR" dirty="0" smtClean="0"/>
              <a:t>Haberleşme özgürlüğü</a:t>
            </a:r>
          </a:p>
          <a:p>
            <a:pPr lvl="1"/>
            <a:r>
              <a:rPr lang="tr-TR" dirty="0" smtClean="0"/>
              <a:t>Konut dokunulmazlığı</a:t>
            </a:r>
          </a:p>
          <a:p>
            <a:pPr lvl="1"/>
            <a:r>
              <a:rPr lang="tr-TR" dirty="0" smtClean="0"/>
              <a:t>Yerleşme ve seyahat özgürlüğü</a:t>
            </a:r>
          </a:p>
          <a:p>
            <a:pPr lvl="1"/>
            <a:r>
              <a:rPr lang="tr-TR" dirty="0" smtClean="0"/>
              <a:t>Din ve vicdan özgürlüğü</a:t>
            </a:r>
          </a:p>
          <a:p>
            <a:pPr lvl="1"/>
            <a:r>
              <a:rPr lang="tr-TR" dirty="0" smtClean="0"/>
              <a:t>Düşünce ve ifade özgürlüğü</a:t>
            </a:r>
          </a:p>
          <a:p>
            <a:pPr lvl="1"/>
            <a:r>
              <a:rPr lang="tr-TR" dirty="0" smtClean="0"/>
              <a:t>Basın özgürlüğü</a:t>
            </a:r>
          </a:p>
          <a:p>
            <a:pPr lvl="1"/>
            <a:r>
              <a:rPr lang="tr-TR" dirty="0" smtClean="0"/>
              <a:t>Bilim ve sanat özgürlüğü</a:t>
            </a:r>
          </a:p>
          <a:p>
            <a:pPr lvl="1"/>
            <a:r>
              <a:rPr lang="tr-TR" dirty="0" smtClean="0"/>
              <a:t>Toplantı ve gösteri yürüyüşü hakkı</a:t>
            </a:r>
          </a:p>
          <a:p>
            <a:pPr lvl="1"/>
            <a:r>
              <a:rPr lang="tr-TR" dirty="0" smtClean="0"/>
              <a:t>Dernek kurma hakkı</a:t>
            </a:r>
          </a:p>
          <a:p>
            <a:pPr lvl="1"/>
            <a:r>
              <a:rPr lang="tr-TR" dirty="0" smtClean="0"/>
              <a:t>Mülkiyet hakkı</a:t>
            </a:r>
          </a:p>
          <a:p>
            <a:pPr lvl="1"/>
            <a:r>
              <a:rPr lang="tr-TR" dirty="0" smtClean="0"/>
              <a:t>Kanuni hakim güvencesi</a:t>
            </a:r>
          </a:p>
          <a:p>
            <a:pPr lvl="1"/>
            <a:r>
              <a:rPr lang="tr-TR" dirty="0" smtClean="0"/>
              <a:t>Kanunilik ilkesi/masumiyet karinesi</a:t>
            </a:r>
          </a:p>
          <a:p>
            <a:pPr lvl="1"/>
            <a:r>
              <a:rPr lang="tr-TR" dirty="0" smtClean="0"/>
              <a:t>Hak arama özgürlüğü</a:t>
            </a:r>
          </a:p>
          <a:p>
            <a:endParaRPr lang="tr-TR" dirty="0"/>
          </a:p>
        </p:txBody>
      </p:sp>
    </p:spTree>
    <p:extLst>
      <p:ext uri="{BB962C8B-B14F-4D97-AF65-F5344CB8AC3E}">
        <p14:creationId xmlns:p14="http://schemas.microsoft.com/office/powerpoint/2010/main" val="11128853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ve ekonomik haklar</a:t>
            </a:r>
            <a:endParaRPr lang="tr-TR" dirty="0"/>
          </a:p>
        </p:txBody>
      </p:sp>
      <p:sp>
        <p:nvSpPr>
          <p:cNvPr id="3" name="İçerik Yer Tutucusu 2"/>
          <p:cNvSpPr>
            <a:spLocks noGrp="1"/>
          </p:cNvSpPr>
          <p:nvPr>
            <p:ph idx="1"/>
          </p:nvPr>
        </p:nvSpPr>
        <p:spPr/>
        <p:txBody>
          <a:bodyPr/>
          <a:lstStyle/>
          <a:p>
            <a:r>
              <a:rPr lang="tr-TR" dirty="0" smtClean="0"/>
              <a:t>Ailenin korunması</a:t>
            </a:r>
          </a:p>
          <a:p>
            <a:r>
              <a:rPr lang="tr-TR" dirty="0" smtClean="0"/>
              <a:t>Eğitim ve öğrenim hakkı</a:t>
            </a:r>
          </a:p>
          <a:p>
            <a:r>
              <a:rPr lang="tr-TR" dirty="0" smtClean="0"/>
              <a:t>Çalışma ve sözleşme özgürlüğü</a:t>
            </a:r>
          </a:p>
          <a:p>
            <a:r>
              <a:rPr lang="tr-TR" dirty="0" smtClean="0"/>
              <a:t>Sendika hakkı</a:t>
            </a:r>
          </a:p>
          <a:p>
            <a:r>
              <a:rPr lang="tr-TR" dirty="0" smtClean="0"/>
              <a:t>Grev ve lokavt hakkı</a:t>
            </a:r>
          </a:p>
          <a:p>
            <a:r>
              <a:rPr lang="tr-TR" dirty="0" smtClean="0"/>
              <a:t>Sağlık hakkı</a:t>
            </a:r>
          </a:p>
          <a:p>
            <a:r>
              <a:rPr lang="tr-TR" dirty="0" smtClean="0"/>
              <a:t>Konut hakkı</a:t>
            </a:r>
          </a:p>
          <a:p>
            <a:r>
              <a:rPr lang="tr-TR" dirty="0" smtClean="0"/>
              <a:t>Sosyal güvenlik hakkı</a:t>
            </a:r>
            <a:endParaRPr lang="tr-TR" dirty="0"/>
          </a:p>
        </p:txBody>
      </p:sp>
    </p:spTree>
    <p:extLst>
      <p:ext uri="{BB962C8B-B14F-4D97-AF65-F5344CB8AC3E}">
        <p14:creationId xmlns:p14="http://schemas.microsoft.com/office/powerpoint/2010/main" val="13260364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Siyasal haklar</a:t>
            </a:r>
            <a:endParaRPr lang="tr-TR" dirty="0"/>
          </a:p>
        </p:txBody>
      </p:sp>
      <p:sp>
        <p:nvSpPr>
          <p:cNvPr id="3" name="İçerik Yer Tutucusu 2"/>
          <p:cNvSpPr>
            <a:spLocks noGrp="1"/>
          </p:cNvSpPr>
          <p:nvPr>
            <p:ph idx="1"/>
          </p:nvPr>
        </p:nvSpPr>
        <p:spPr/>
        <p:txBody>
          <a:bodyPr/>
          <a:lstStyle/>
          <a:p>
            <a:r>
              <a:rPr lang="tr-TR" dirty="0" smtClean="0"/>
              <a:t>Vatandaşlık</a:t>
            </a:r>
          </a:p>
          <a:p>
            <a:r>
              <a:rPr lang="tr-TR" dirty="0" smtClean="0"/>
              <a:t>Seçme ve seçilme</a:t>
            </a:r>
          </a:p>
          <a:p>
            <a:r>
              <a:rPr lang="tr-TR" dirty="0" smtClean="0"/>
              <a:t>Siyasi parti kurma/üyelik</a:t>
            </a:r>
          </a:p>
          <a:p>
            <a:r>
              <a:rPr lang="tr-TR" dirty="0" smtClean="0"/>
              <a:t>Kamu görevine girme hakkı</a:t>
            </a:r>
          </a:p>
          <a:p>
            <a:r>
              <a:rPr lang="tr-TR" dirty="0" smtClean="0"/>
              <a:t>Dilekçe hakkı</a:t>
            </a:r>
            <a:endParaRPr lang="tr-TR" dirty="0"/>
          </a:p>
          <a:p>
            <a:r>
              <a:rPr lang="tr-TR" dirty="0" smtClean="0"/>
              <a:t>Bilgi edinme hakkı</a:t>
            </a:r>
          </a:p>
          <a:p>
            <a:r>
              <a:rPr lang="tr-TR" dirty="0" smtClean="0"/>
              <a:t>Kamu denetçisine başvurma hakkı</a:t>
            </a:r>
            <a:endParaRPr lang="tr-TR" dirty="0"/>
          </a:p>
        </p:txBody>
      </p:sp>
    </p:spTree>
    <p:extLst>
      <p:ext uri="{BB962C8B-B14F-4D97-AF65-F5344CB8AC3E}">
        <p14:creationId xmlns:p14="http://schemas.microsoft.com/office/powerpoint/2010/main" val="142331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ÖZGÜRLÜK HAKLARI</a:t>
            </a:r>
            <a:endParaRPr lang="tr-TR" dirty="0"/>
          </a:p>
        </p:txBody>
      </p:sp>
      <p:sp>
        <p:nvSpPr>
          <p:cNvPr id="3" name="İçerik Yer Tutucusu 2"/>
          <p:cNvSpPr>
            <a:spLocks noGrp="1"/>
          </p:cNvSpPr>
          <p:nvPr>
            <p:ph idx="1"/>
          </p:nvPr>
        </p:nvSpPr>
        <p:spPr>
          <a:noFill/>
        </p:spPr>
        <p:txBody>
          <a:bodyPr/>
          <a:lstStyle/>
          <a:p>
            <a:r>
              <a:rPr lang="tr-TR" dirty="0" smtClean="0"/>
              <a:t>Özgürlük, bir şeyi yapıp yapmama serbestliğine sahip olmaktır.</a:t>
            </a:r>
          </a:p>
          <a:p>
            <a:r>
              <a:rPr lang="tr-TR" dirty="0" smtClean="0"/>
              <a:t>Bu haklar, bir kişinin bir şeyi yapma yükümlülüğünün olmamasını veya herhangi bir ödevden muaf olmayı ifade eder.</a:t>
            </a:r>
          </a:p>
          <a:p>
            <a:r>
              <a:rPr lang="tr-TR" dirty="0" smtClean="0"/>
              <a:t>Bir şeyleri yapma özgürlüğünün olması, bu şeyleri yapma konusunda ödevin bulunmadığını gösterir.</a:t>
            </a:r>
            <a:endParaRPr lang="tr-TR" dirty="0"/>
          </a:p>
        </p:txBody>
      </p:sp>
    </p:spTree>
    <p:extLst>
      <p:ext uri="{BB962C8B-B14F-4D97-AF65-F5344CB8AC3E}">
        <p14:creationId xmlns:p14="http://schemas.microsoft.com/office/powerpoint/2010/main" val="390606694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Devletin yükümlülüğü bakımından haklar</a:t>
            </a:r>
            <a:endParaRPr lang="tr-TR" dirty="0"/>
          </a:p>
        </p:txBody>
      </p:sp>
      <p:sp>
        <p:nvSpPr>
          <p:cNvPr id="3" name="İçerik Yer Tutucusu 2"/>
          <p:cNvSpPr>
            <a:spLocks noGrp="1"/>
          </p:cNvSpPr>
          <p:nvPr>
            <p:ph idx="1"/>
          </p:nvPr>
        </p:nvSpPr>
        <p:spPr/>
        <p:txBody>
          <a:bodyPr/>
          <a:lstStyle/>
          <a:p>
            <a:r>
              <a:rPr lang="tr-TR" dirty="0" err="1" smtClean="0"/>
              <a:t>Georg</a:t>
            </a:r>
            <a:r>
              <a:rPr lang="tr-TR" dirty="0" smtClean="0"/>
              <a:t> </a:t>
            </a:r>
            <a:r>
              <a:rPr lang="tr-TR" dirty="0" err="1" smtClean="0"/>
              <a:t>Jellinek</a:t>
            </a:r>
            <a:r>
              <a:rPr lang="tr-TR" dirty="0" smtClean="0"/>
              <a:t> tarafından yapılan sınıflandırmadır (1893)</a:t>
            </a:r>
          </a:p>
          <a:p>
            <a:r>
              <a:rPr lang="tr-TR" dirty="0" smtClean="0"/>
              <a:t>Negatif statü hakları</a:t>
            </a:r>
          </a:p>
          <a:p>
            <a:r>
              <a:rPr lang="tr-TR" dirty="0" smtClean="0"/>
              <a:t>Pozitif statü hakları</a:t>
            </a:r>
          </a:p>
          <a:p>
            <a:r>
              <a:rPr lang="tr-TR" dirty="0" smtClean="0"/>
              <a:t>Aktif statü hakları</a:t>
            </a:r>
            <a:endParaRPr lang="tr-TR" dirty="0"/>
          </a:p>
        </p:txBody>
      </p:sp>
    </p:spTree>
    <p:extLst>
      <p:ext uri="{BB962C8B-B14F-4D97-AF65-F5344CB8AC3E}">
        <p14:creationId xmlns:p14="http://schemas.microsoft.com/office/powerpoint/2010/main" val="291871607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Negatif statü hakları</a:t>
            </a:r>
            <a:endParaRPr lang="tr-TR" dirty="0"/>
          </a:p>
        </p:txBody>
      </p:sp>
      <p:sp>
        <p:nvSpPr>
          <p:cNvPr id="3" name="İçerik Yer Tutucusu 2"/>
          <p:cNvSpPr>
            <a:spLocks noGrp="1"/>
          </p:cNvSpPr>
          <p:nvPr>
            <p:ph idx="1"/>
          </p:nvPr>
        </p:nvSpPr>
        <p:spPr/>
        <p:txBody>
          <a:bodyPr/>
          <a:lstStyle/>
          <a:p>
            <a:r>
              <a:rPr lang="tr-TR" dirty="0" smtClean="0"/>
              <a:t>Devletin dokunmaması, müdahale etmemesi gereken alan</a:t>
            </a:r>
          </a:p>
          <a:p>
            <a:r>
              <a:rPr lang="tr-TR" dirty="0" smtClean="0"/>
              <a:t>«Gölge etme başka ihsan istemez»</a:t>
            </a:r>
          </a:p>
          <a:p>
            <a:r>
              <a:rPr lang="tr-TR" dirty="0" smtClean="0"/>
              <a:t>Bu kapsamdaki haklar</a:t>
            </a:r>
          </a:p>
          <a:p>
            <a:pPr lvl="1"/>
            <a:r>
              <a:rPr lang="tr-TR" dirty="0" smtClean="0"/>
              <a:t>Yaşama</a:t>
            </a:r>
          </a:p>
          <a:p>
            <a:pPr lvl="1"/>
            <a:r>
              <a:rPr lang="tr-TR" dirty="0" smtClean="0"/>
              <a:t>İşkence görmeme</a:t>
            </a:r>
          </a:p>
          <a:p>
            <a:pPr lvl="1"/>
            <a:r>
              <a:rPr lang="tr-TR" dirty="0" smtClean="0"/>
              <a:t>Zorla çalıştırılmama (angarya yasağı)</a:t>
            </a:r>
          </a:p>
          <a:p>
            <a:pPr lvl="1"/>
            <a:r>
              <a:rPr lang="tr-TR" dirty="0" smtClean="0"/>
              <a:t>Kişi güvenliği</a:t>
            </a:r>
          </a:p>
          <a:p>
            <a:pPr lvl="1"/>
            <a:r>
              <a:rPr lang="tr-TR" dirty="0" smtClean="0"/>
              <a:t>Özel hayatın gizliliği</a:t>
            </a:r>
          </a:p>
          <a:p>
            <a:pPr lvl="1"/>
            <a:r>
              <a:rPr lang="tr-TR" dirty="0" smtClean="0"/>
              <a:t>Din ve düşünce özgürlüğü</a:t>
            </a:r>
          </a:p>
          <a:p>
            <a:pPr lvl="1"/>
            <a:r>
              <a:rPr lang="tr-TR" dirty="0" smtClean="0"/>
              <a:t>Konut dokunulmazlığı</a:t>
            </a:r>
          </a:p>
          <a:p>
            <a:pPr lvl="1"/>
            <a:r>
              <a:rPr lang="tr-TR" dirty="0" smtClean="0"/>
              <a:t>Mülkiyet hakkı</a:t>
            </a:r>
            <a:endParaRPr lang="tr-TR" dirty="0"/>
          </a:p>
        </p:txBody>
      </p:sp>
    </p:spTree>
    <p:extLst>
      <p:ext uri="{BB962C8B-B14F-4D97-AF65-F5344CB8AC3E}">
        <p14:creationId xmlns:p14="http://schemas.microsoft.com/office/powerpoint/2010/main" val="249064633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Pozitif statü hakları</a:t>
            </a:r>
            <a:endParaRPr lang="tr-TR" dirty="0"/>
          </a:p>
        </p:txBody>
      </p:sp>
      <p:sp>
        <p:nvSpPr>
          <p:cNvPr id="3" name="İçerik Yer Tutucusu 2"/>
          <p:cNvSpPr>
            <a:spLocks noGrp="1"/>
          </p:cNvSpPr>
          <p:nvPr>
            <p:ph idx="1"/>
          </p:nvPr>
        </p:nvSpPr>
        <p:spPr/>
        <p:txBody>
          <a:bodyPr/>
          <a:lstStyle/>
          <a:p>
            <a:r>
              <a:rPr lang="tr-TR" dirty="0" smtClean="0"/>
              <a:t>Sosyal ve ekonomik haklardır</a:t>
            </a:r>
          </a:p>
          <a:p>
            <a:r>
              <a:rPr lang="tr-TR" dirty="0" smtClean="0"/>
              <a:t>Devlete «hizmet» yükümlülüğü getirir </a:t>
            </a:r>
          </a:p>
          <a:p>
            <a:r>
              <a:rPr lang="tr-TR" dirty="0" smtClean="0"/>
              <a:t>«hizmet hakları» «talep hakları» da denir</a:t>
            </a:r>
          </a:p>
          <a:p>
            <a:r>
              <a:rPr lang="tr-TR" dirty="0" smtClean="0"/>
              <a:t>Sosyal devlet fikrinin bir sonucudur</a:t>
            </a:r>
          </a:p>
          <a:p>
            <a:r>
              <a:rPr lang="tr-TR" dirty="0" smtClean="0"/>
              <a:t>Bu haklar</a:t>
            </a:r>
          </a:p>
          <a:p>
            <a:pPr lvl="1"/>
            <a:r>
              <a:rPr lang="tr-TR" dirty="0" smtClean="0"/>
              <a:t>Sağlık </a:t>
            </a:r>
          </a:p>
          <a:p>
            <a:pPr lvl="1"/>
            <a:r>
              <a:rPr lang="tr-TR" dirty="0" smtClean="0"/>
              <a:t>Çalışma</a:t>
            </a:r>
          </a:p>
          <a:p>
            <a:pPr lvl="1"/>
            <a:r>
              <a:rPr lang="tr-TR" dirty="0" smtClean="0"/>
              <a:t>Sosyal güvenlik</a:t>
            </a:r>
          </a:p>
          <a:p>
            <a:pPr lvl="1"/>
            <a:r>
              <a:rPr lang="tr-TR" dirty="0" smtClean="0"/>
              <a:t>Konut hakkı</a:t>
            </a:r>
            <a:endParaRPr lang="tr-TR" dirty="0"/>
          </a:p>
        </p:txBody>
      </p:sp>
    </p:spTree>
    <p:extLst>
      <p:ext uri="{BB962C8B-B14F-4D97-AF65-F5344CB8AC3E}">
        <p14:creationId xmlns:p14="http://schemas.microsoft.com/office/powerpoint/2010/main" val="247318147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Aktif statü hakları</a:t>
            </a:r>
            <a:endParaRPr lang="tr-TR" dirty="0"/>
          </a:p>
        </p:txBody>
      </p:sp>
      <p:sp>
        <p:nvSpPr>
          <p:cNvPr id="3" name="İçerik Yer Tutucusu 2"/>
          <p:cNvSpPr>
            <a:spLocks noGrp="1"/>
          </p:cNvSpPr>
          <p:nvPr>
            <p:ph idx="1"/>
          </p:nvPr>
        </p:nvSpPr>
        <p:spPr/>
        <p:txBody>
          <a:bodyPr/>
          <a:lstStyle/>
          <a:p>
            <a:r>
              <a:rPr lang="tr-TR" dirty="0" smtClean="0"/>
              <a:t>Kişinin devlet yönetimine katılmasını sağlayan haklar</a:t>
            </a:r>
          </a:p>
          <a:p>
            <a:r>
              <a:rPr lang="tr-TR" dirty="0" smtClean="0"/>
              <a:t>«Katılma hakları» da denir</a:t>
            </a:r>
          </a:p>
          <a:p>
            <a:pPr lvl="1"/>
            <a:r>
              <a:rPr lang="tr-TR" dirty="0" smtClean="0"/>
              <a:t>Seçme</a:t>
            </a:r>
          </a:p>
          <a:p>
            <a:pPr lvl="1"/>
            <a:r>
              <a:rPr lang="tr-TR" dirty="0" smtClean="0"/>
              <a:t>Seçilme</a:t>
            </a:r>
          </a:p>
          <a:p>
            <a:pPr lvl="1"/>
            <a:r>
              <a:rPr lang="tr-TR" dirty="0" smtClean="0"/>
              <a:t>Siyasi partiye katılma</a:t>
            </a:r>
          </a:p>
          <a:p>
            <a:pPr lvl="1"/>
            <a:r>
              <a:rPr lang="tr-TR" dirty="0" smtClean="0"/>
              <a:t>Siyasal faaliyetler</a:t>
            </a:r>
          </a:p>
          <a:p>
            <a:pPr lvl="1"/>
            <a:r>
              <a:rPr lang="tr-TR" dirty="0" smtClean="0"/>
              <a:t>Kamu görevine girme hakkı</a:t>
            </a:r>
            <a:endParaRPr lang="tr-TR" dirty="0"/>
          </a:p>
        </p:txBody>
      </p:sp>
    </p:spTree>
    <p:extLst>
      <p:ext uri="{BB962C8B-B14F-4D97-AF65-F5344CB8AC3E}">
        <p14:creationId xmlns:p14="http://schemas.microsoft.com/office/powerpoint/2010/main" val="108826751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Özneleri bakımından</a:t>
            </a:r>
            <a:endParaRPr lang="tr-TR" dirty="0"/>
          </a:p>
        </p:txBody>
      </p:sp>
      <p:sp>
        <p:nvSpPr>
          <p:cNvPr id="3" name="İçerik Yer Tutucusu 2"/>
          <p:cNvSpPr>
            <a:spLocks noGrp="1"/>
          </p:cNvSpPr>
          <p:nvPr>
            <p:ph idx="1"/>
          </p:nvPr>
        </p:nvSpPr>
        <p:spPr/>
        <p:txBody>
          <a:bodyPr/>
          <a:lstStyle/>
          <a:p>
            <a:r>
              <a:rPr lang="tr-TR" dirty="0" smtClean="0"/>
              <a:t>Bireysel haklar</a:t>
            </a:r>
          </a:p>
          <a:p>
            <a:pPr lvl="1"/>
            <a:r>
              <a:rPr lang="tr-TR" dirty="0" smtClean="0"/>
              <a:t>Bireyler tarafından kullanılan haklar</a:t>
            </a:r>
          </a:p>
          <a:p>
            <a:pPr lvl="1"/>
            <a:r>
              <a:rPr lang="tr-TR" dirty="0" smtClean="0"/>
              <a:t>Kolektif hakların dışında kalan</a:t>
            </a:r>
          </a:p>
          <a:p>
            <a:r>
              <a:rPr lang="tr-TR" dirty="0" smtClean="0"/>
              <a:t>Kolektif haklar</a:t>
            </a:r>
          </a:p>
          <a:p>
            <a:pPr lvl="1"/>
            <a:r>
              <a:rPr lang="tr-TR" dirty="0" smtClean="0"/>
              <a:t>Nitelikleri itibariyle başkalarıyla birlikte kullanılabilen haklardır</a:t>
            </a:r>
          </a:p>
          <a:p>
            <a:pPr lvl="1"/>
            <a:r>
              <a:rPr lang="tr-TR" dirty="0" smtClean="0"/>
              <a:t>Örgütlenme özgürlüğü (dernek, sendika hakları)</a:t>
            </a:r>
          </a:p>
          <a:p>
            <a:pPr lvl="1"/>
            <a:r>
              <a:rPr lang="tr-TR" dirty="0" smtClean="0"/>
              <a:t>Toplantı ve gösteri yürüyüşü yapma hakkı</a:t>
            </a:r>
          </a:p>
          <a:p>
            <a:pPr lvl="1"/>
            <a:r>
              <a:rPr lang="tr-TR" dirty="0" smtClean="0"/>
              <a:t>Grev hakkı</a:t>
            </a:r>
          </a:p>
          <a:p>
            <a:pPr lvl="1"/>
            <a:r>
              <a:rPr lang="tr-TR" dirty="0" smtClean="0"/>
              <a:t>İbadet hakkı toplu yapılırsa kolektif hak niteliği kazanır</a:t>
            </a:r>
            <a:endParaRPr lang="tr-TR" dirty="0"/>
          </a:p>
        </p:txBody>
      </p:sp>
    </p:spTree>
    <p:extLst>
      <p:ext uri="{BB962C8B-B14F-4D97-AF65-F5344CB8AC3E}">
        <p14:creationId xmlns:p14="http://schemas.microsoft.com/office/powerpoint/2010/main" val="366502913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Normatif haklar/Program haklar</a:t>
            </a:r>
            <a:endParaRPr lang="tr-TR" dirty="0"/>
          </a:p>
        </p:txBody>
      </p:sp>
      <p:sp>
        <p:nvSpPr>
          <p:cNvPr id="3" name="İçerik Yer Tutucusu 2"/>
          <p:cNvSpPr>
            <a:spLocks noGrp="1"/>
          </p:cNvSpPr>
          <p:nvPr>
            <p:ph idx="1"/>
          </p:nvPr>
        </p:nvSpPr>
        <p:spPr/>
        <p:txBody>
          <a:bodyPr/>
          <a:lstStyle/>
          <a:p>
            <a:r>
              <a:rPr lang="tr-TR" dirty="0" smtClean="0"/>
              <a:t>Anayasa hukuku literatüründe kimi yazar tarafından yapılan ayrımdır</a:t>
            </a:r>
          </a:p>
          <a:p>
            <a:r>
              <a:rPr lang="tr-TR" dirty="0" smtClean="0"/>
              <a:t>Normatif haklar= temel haklar</a:t>
            </a:r>
          </a:p>
          <a:p>
            <a:pPr lvl="1"/>
            <a:r>
              <a:rPr lang="tr-TR" dirty="0" smtClean="0"/>
              <a:t>Devlet tarafından yerine getirilmesi zorunludur</a:t>
            </a:r>
          </a:p>
          <a:p>
            <a:pPr lvl="1"/>
            <a:r>
              <a:rPr lang="tr-TR" dirty="0" smtClean="0"/>
              <a:t>Dava konusu olabilir</a:t>
            </a:r>
          </a:p>
          <a:p>
            <a:r>
              <a:rPr lang="tr-TR" dirty="0" smtClean="0"/>
              <a:t>Program haklar = sosyal ve ekonomik haklar</a:t>
            </a:r>
          </a:p>
          <a:p>
            <a:pPr lvl="1"/>
            <a:r>
              <a:rPr lang="tr-TR" dirty="0" smtClean="0"/>
              <a:t>Devletten yapması beklenir, ancak davaya konu olmaz</a:t>
            </a:r>
            <a:endParaRPr lang="tr-TR" dirty="0"/>
          </a:p>
        </p:txBody>
      </p:sp>
    </p:spTree>
    <p:extLst>
      <p:ext uri="{BB962C8B-B14F-4D97-AF65-F5344CB8AC3E}">
        <p14:creationId xmlns:p14="http://schemas.microsoft.com/office/powerpoint/2010/main" val="42499530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Sınırlandırılmaları bakımından</a:t>
            </a:r>
            <a:endParaRPr lang="tr-TR" dirty="0"/>
          </a:p>
        </p:txBody>
      </p:sp>
      <p:sp>
        <p:nvSpPr>
          <p:cNvPr id="3" name="İçerik Yer Tutucusu 2"/>
          <p:cNvSpPr>
            <a:spLocks noGrp="1"/>
          </p:cNvSpPr>
          <p:nvPr>
            <p:ph idx="1"/>
          </p:nvPr>
        </p:nvSpPr>
        <p:spPr/>
        <p:txBody>
          <a:bodyPr/>
          <a:lstStyle/>
          <a:p>
            <a:r>
              <a:rPr lang="tr-TR" dirty="0" smtClean="0"/>
              <a:t>Sınırlanabilen haklar</a:t>
            </a:r>
          </a:p>
          <a:p>
            <a:pPr lvl="1"/>
            <a:r>
              <a:rPr lang="tr-TR" dirty="0" smtClean="0"/>
              <a:t>Çekirdek alan dışında kalan haklar</a:t>
            </a:r>
          </a:p>
          <a:p>
            <a:r>
              <a:rPr lang="tr-TR" dirty="0" smtClean="0"/>
              <a:t>Çekirdek haklar</a:t>
            </a:r>
          </a:p>
          <a:p>
            <a:pPr lvl="1"/>
            <a:r>
              <a:rPr lang="tr-TR" dirty="0" smtClean="0"/>
              <a:t>Yaşam hakkı (sınırlanabilir, istisnaları vardır) </a:t>
            </a:r>
          </a:p>
          <a:p>
            <a:pPr lvl="1"/>
            <a:r>
              <a:rPr lang="tr-TR" dirty="0" smtClean="0"/>
              <a:t>İşkence görmeme hakkı</a:t>
            </a:r>
          </a:p>
          <a:p>
            <a:pPr lvl="1"/>
            <a:r>
              <a:rPr lang="tr-TR" dirty="0" smtClean="0"/>
              <a:t>Düşünce ve vicdan özgürlüğü (inanç ve kanaatlerinden dolayı kınanmama hakkı)</a:t>
            </a:r>
          </a:p>
          <a:p>
            <a:pPr lvl="1"/>
            <a:r>
              <a:rPr lang="tr-TR" dirty="0" smtClean="0"/>
              <a:t>Masumiyet karinesi</a:t>
            </a:r>
          </a:p>
          <a:p>
            <a:pPr lvl="1"/>
            <a:r>
              <a:rPr lang="tr-TR" dirty="0" smtClean="0"/>
              <a:t>Suçların ve cezaların geriye yürümezliği</a:t>
            </a:r>
            <a:endParaRPr lang="tr-TR" dirty="0"/>
          </a:p>
        </p:txBody>
      </p:sp>
    </p:spTree>
    <p:extLst>
      <p:ext uri="{BB962C8B-B14F-4D97-AF65-F5344CB8AC3E}">
        <p14:creationId xmlns:p14="http://schemas.microsoft.com/office/powerpoint/2010/main" val="290426893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Özgürlüklerin Bütünlüğü (Monizm)</a:t>
            </a:r>
            <a:endParaRPr lang="tr-TR" dirty="0"/>
          </a:p>
        </p:txBody>
      </p:sp>
      <p:sp>
        <p:nvSpPr>
          <p:cNvPr id="3" name="İçerik Yer Tutucusu 2"/>
          <p:cNvSpPr>
            <a:spLocks noGrp="1"/>
          </p:cNvSpPr>
          <p:nvPr>
            <p:ph idx="1"/>
          </p:nvPr>
        </p:nvSpPr>
        <p:spPr/>
        <p:txBody>
          <a:bodyPr/>
          <a:lstStyle/>
          <a:p>
            <a:r>
              <a:rPr lang="tr-TR" dirty="0" smtClean="0"/>
              <a:t>Temel hak ve özgürlükler her ne kadar tasnif edilse de bir bütündür.</a:t>
            </a:r>
          </a:p>
          <a:p>
            <a:r>
              <a:rPr lang="tr-TR" dirty="0" smtClean="0"/>
              <a:t>Bir kişi ancak temel hakların bütüne sahip olarak özgür olabilir</a:t>
            </a:r>
          </a:p>
          <a:p>
            <a:r>
              <a:rPr lang="tr-TR" dirty="0" smtClean="0"/>
              <a:t>Özgürlükler birbirine bağlıdır ve özünde bütündür</a:t>
            </a:r>
            <a:endParaRPr lang="tr-TR" dirty="0"/>
          </a:p>
        </p:txBody>
      </p:sp>
    </p:spTree>
    <p:extLst>
      <p:ext uri="{BB962C8B-B14F-4D97-AF65-F5344CB8AC3E}">
        <p14:creationId xmlns:p14="http://schemas.microsoft.com/office/powerpoint/2010/main" val="1630719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 hiyerarşisi</a:t>
            </a:r>
            <a:endParaRPr lang="tr-TR" dirty="0"/>
          </a:p>
        </p:txBody>
      </p:sp>
      <p:sp>
        <p:nvSpPr>
          <p:cNvPr id="3" name="İçerik Yer Tutucusu 2"/>
          <p:cNvSpPr>
            <a:spLocks noGrp="1"/>
          </p:cNvSpPr>
          <p:nvPr>
            <p:ph idx="1"/>
          </p:nvPr>
        </p:nvSpPr>
        <p:spPr/>
        <p:txBody>
          <a:bodyPr/>
          <a:lstStyle/>
          <a:p>
            <a:r>
              <a:rPr lang="tr-TR" dirty="0" smtClean="0"/>
              <a:t>Hakların biri diğerinden daha değerli olabilir</a:t>
            </a:r>
          </a:p>
          <a:p>
            <a:r>
              <a:rPr lang="tr-TR" dirty="0" smtClean="0"/>
              <a:t>Normatif olarak hiyerarşi yoktur, aynı değerdedir</a:t>
            </a:r>
            <a:endParaRPr lang="tr-TR" dirty="0"/>
          </a:p>
        </p:txBody>
      </p:sp>
    </p:spTree>
    <p:extLst>
      <p:ext uri="{BB962C8B-B14F-4D97-AF65-F5344CB8AC3E}">
        <p14:creationId xmlns:p14="http://schemas.microsoft.com/office/powerpoint/2010/main" val="409225079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Hakların kullanılması</a:t>
            </a:r>
            <a:endParaRPr lang="tr-TR" dirty="0"/>
          </a:p>
        </p:txBody>
      </p:sp>
      <p:sp>
        <p:nvSpPr>
          <p:cNvPr id="3" name="İçerik Yer Tutucusu 2"/>
          <p:cNvSpPr>
            <a:spLocks noGrp="1"/>
          </p:cNvSpPr>
          <p:nvPr>
            <p:ph idx="1"/>
          </p:nvPr>
        </p:nvSpPr>
        <p:spPr/>
        <p:txBody>
          <a:bodyPr/>
          <a:lstStyle/>
          <a:p>
            <a:r>
              <a:rPr lang="tr-TR" dirty="0" smtClean="0"/>
              <a:t>Serbest haklar</a:t>
            </a:r>
          </a:p>
          <a:p>
            <a:pPr lvl="1"/>
            <a:r>
              <a:rPr lang="tr-TR" dirty="0" smtClean="0"/>
              <a:t>İzne ve bildirime tabi olmayan, dosdoğru ve istenildiği şekilde kullanılan haklar</a:t>
            </a:r>
          </a:p>
          <a:p>
            <a:r>
              <a:rPr lang="tr-TR" dirty="0" smtClean="0"/>
              <a:t>İzne tabi haklar</a:t>
            </a:r>
          </a:p>
          <a:p>
            <a:pPr lvl="1"/>
            <a:r>
              <a:rPr lang="tr-TR" dirty="0" smtClean="0"/>
              <a:t>Kullanımı belli bir izin ve yasal prosedürü sağlama zorunluluğu olan haklar</a:t>
            </a:r>
          </a:p>
          <a:p>
            <a:pPr lvl="2"/>
            <a:r>
              <a:rPr lang="tr-TR" dirty="0" smtClean="0"/>
              <a:t>İnşaat yapma</a:t>
            </a:r>
          </a:p>
          <a:p>
            <a:pPr lvl="2"/>
            <a:r>
              <a:rPr lang="tr-TR" dirty="0" smtClean="0"/>
              <a:t>Otomobil sürme</a:t>
            </a:r>
          </a:p>
          <a:p>
            <a:pPr lvl="2"/>
            <a:r>
              <a:rPr lang="tr-TR" dirty="0" smtClean="0"/>
              <a:t>Belli bir işyeri açma</a:t>
            </a:r>
          </a:p>
          <a:p>
            <a:r>
              <a:rPr lang="tr-TR" dirty="0" smtClean="0"/>
              <a:t>Bildirime tabi haklar</a:t>
            </a:r>
          </a:p>
          <a:p>
            <a:pPr lvl="1"/>
            <a:r>
              <a:rPr lang="tr-TR" dirty="0" smtClean="0"/>
              <a:t>Siyasi parti kurma</a:t>
            </a:r>
          </a:p>
          <a:p>
            <a:pPr lvl="1"/>
            <a:r>
              <a:rPr lang="tr-TR" dirty="0" smtClean="0"/>
              <a:t>Dernek kurma</a:t>
            </a:r>
          </a:p>
          <a:p>
            <a:pPr lvl="1"/>
            <a:r>
              <a:rPr lang="tr-TR" dirty="0" smtClean="0"/>
              <a:t>Toplantı ve gösteri yürüyüşü</a:t>
            </a:r>
            <a:endParaRPr lang="tr-TR" dirty="0"/>
          </a:p>
        </p:txBody>
      </p:sp>
    </p:spTree>
    <p:extLst>
      <p:ext uri="{BB962C8B-B14F-4D97-AF65-F5344CB8AC3E}">
        <p14:creationId xmlns:p14="http://schemas.microsoft.com/office/powerpoint/2010/main" val="265820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YETKİ</a:t>
            </a:r>
            <a:endParaRPr lang="tr-TR" dirty="0"/>
          </a:p>
        </p:txBody>
      </p:sp>
      <p:sp>
        <p:nvSpPr>
          <p:cNvPr id="3" name="İçerik Yer Tutucusu 2"/>
          <p:cNvSpPr>
            <a:spLocks noGrp="1"/>
          </p:cNvSpPr>
          <p:nvPr>
            <p:ph idx="1"/>
          </p:nvPr>
        </p:nvSpPr>
        <p:spPr>
          <a:noFill/>
        </p:spPr>
        <p:txBody>
          <a:bodyPr/>
          <a:lstStyle/>
          <a:p>
            <a:r>
              <a:rPr lang="tr-TR" dirty="0" smtClean="0"/>
              <a:t>Hak sahibinin mevcut bir hukuki durumu değiştirebilme gücüdür.</a:t>
            </a:r>
          </a:p>
          <a:p>
            <a:r>
              <a:rPr lang="tr-TR" dirty="0" smtClean="0"/>
              <a:t>Yetki anlamında bir hakka sahip olan kişi, başkalarının özgürlük, hak ve ödevlerinde değişiklik yapabilir.</a:t>
            </a:r>
            <a:endParaRPr lang="tr-TR" dirty="0"/>
          </a:p>
        </p:txBody>
      </p:sp>
    </p:spTree>
    <p:extLst>
      <p:ext uri="{BB962C8B-B14F-4D97-AF65-F5344CB8AC3E}">
        <p14:creationId xmlns:p14="http://schemas.microsoft.com/office/powerpoint/2010/main" val="2093369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smtClean="0">
                <a:solidFill>
                  <a:schemeClr val="tx2"/>
                </a:solidFill>
                <a:latin typeface="+mj-lt"/>
                <a:ea typeface="+mj-ea"/>
                <a:cs typeface="+mj-cs"/>
              </a:rPr>
              <a:t>Temel haklar</a:t>
            </a:r>
            <a:endParaRPr lang="tr-TR" sz="4000" spc="-100" dirty="0">
              <a:solidFill>
                <a:schemeClr val="tx2"/>
              </a:solidFill>
              <a:latin typeface="+mj-lt"/>
              <a:ea typeface="+mj-ea"/>
              <a:cs typeface="+mj-cs"/>
            </a:endParaRPr>
          </a:p>
          <a:p>
            <a:r>
              <a:rPr lang="tr-TR" sz="4000" spc="-100" dirty="0" smtClean="0">
                <a:solidFill>
                  <a:schemeClr val="tx2"/>
                </a:solidFill>
                <a:latin typeface="+mj-lt"/>
                <a:ea typeface="+mj-ea"/>
                <a:cs typeface="+mj-cs"/>
              </a:rPr>
              <a:t>(8.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31145765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Temel haklar ve diğer isimlendirmeler</a:t>
            </a:r>
            <a:endParaRPr lang="en-US" dirty="0"/>
          </a:p>
        </p:txBody>
      </p:sp>
      <p:sp>
        <p:nvSpPr>
          <p:cNvPr id="3" name="İçerik Yer Tutucusu 2"/>
          <p:cNvSpPr>
            <a:spLocks noGrp="1"/>
          </p:cNvSpPr>
          <p:nvPr>
            <p:ph idx="1"/>
          </p:nvPr>
        </p:nvSpPr>
        <p:spPr/>
        <p:txBody>
          <a:bodyPr/>
          <a:lstStyle/>
          <a:p>
            <a:r>
              <a:rPr lang="tr-TR" dirty="0" smtClean="0"/>
              <a:t>Birinci kuşak haklar</a:t>
            </a:r>
          </a:p>
          <a:p>
            <a:r>
              <a:rPr lang="tr-TR" dirty="0" smtClean="0"/>
              <a:t>Kişisel haklar</a:t>
            </a:r>
          </a:p>
          <a:p>
            <a:r>
              <a:rPr lang="tr-TR" dirty="0" smtClean="0"/>
              <a:t>Hukuki haklar</a:t>
            </a:r>
          </a:p>
          <a:p>
            <a:r>
              <a:rPr lang="tr-TR" dirty="0" smtClean="0"/>
              <a:t>Özgürlük ve güvenlik hakları</a:t>
            </a:r>
          </a:p>
          <a:p>
            <a:r>
              <a:rPr lang="tr-TR" dirty="0" smtClean="0"/>
              <a:t>Negatif statü hakları</a:t>
            </a:r>
            <a:endParaRPr lang="en-US" dirty="0"/>
          </a:p>
        </p:txBody>
      </p:sp>
    </p:spTree>
    <p:extLst>
      <p:ext uri="{BB962C8B-B14F-4D97-AF65-F5344CB8AC3E}">
        <p14:creationId xmlns:p14="http://schemas.microsoft.com/office/powerpoint/2010/main" val="261755827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Temel </a:t>
            </a:r>
            <a:r>
              <a:rPr lang="tr-TR" dirty="0" smtClean="0"/>
              <a:t>haklar kapsamında işleyeceğimiz haklar</a:t>
            </a:r>
            <a:endParaRPr lang="tr-TR" dirty="0"/>
          </a:p>
        </p:txBody>
      </p:sp>
      <p:sp>
        <p:nvSpPr>
          <p:cNvPr id="3" name="İçerik Yer Tutucusu 2"/>
          <p:cNvSpPr>
            <a:spLocks noGrp="1"/>
          </p:cNvSpPr>
          <p:nvPr>
            <p:ph idx="1"/>
          </p:nvPr>
        </p:nvSpPr>
        <p:spPr/>
        <p:txBody>
          <a:bodyPr/>
          <a:lstStyle/>
          <a:p>
            <a:r>
              <a:rPr lang="tr-TR" dirty="0" smtClean="0"/>
              <a:t>Yaşam hakkı</a:t>
            </a:r>
          </a:p>
          <a:p>
            <a:r>
              <a:rPr lang="tr-TR" dirty="0" smtClean="0"/>
              <a:t>İşkence ve kötü muamele görmeme hakkı</a:t>
            </a:r>
          </a:p>
          <a:p>
            <a:r>
              <a:rPr lang="tr-TR" dirty="0" smtClean="0"/>
              <a:t>Zorla çalıştırılmama, kölelik ve angarya yasağı</a:t>
            </a:r>
          </a:p>
          <a:p>
            <a:r>
              <a:rPr lang="tr-TR" dirty="0" smtClean="0"/>
              <a:t>Kişi güvenliği ve özgürlüğü</a:t>
            </a:r>
          </a:p>
          <a:p>
            <a:r>
              <a:rPr lang="tr-TR" dirty="0" smtClean="0"/>
              <a:t>Adil yargılanma hakkı</a:t>
            </a:r>
          </a:p>
          <a:p>
            <a:r>
              <a:rPr lang="tr-TR" dirty="0" smtClean="0"/>
              <a:t>Yerleşme ve seyahat özgürlüğü</a:t>
            </a:r>
          </a:p>
          <a:p>
            <a:r>
              <a:rPr lang="tr-TR" dirty="0" smtClean="0"/>
              <a:t>Din, inanç ve </a:t>
            </a:r>
            <a:r>
              <a:rPr lang="tr-TR" smtClean="0"/>
              <a:t>düşünce özgürlüğü</a:t>
            </a:r>
            <a:endParaRPr lang="tr-TR" dirty="0" smtClean="0"/>
          </a:p>
          <a:p>
            <a:endParaRPr lang="tr-TR" dirty="0"/>
          </a:p>
        </p:txBody>
      </p:sp>
    </p:spTree>
    <p:extLst>
      <p:ext uri="{BB962C8B-B14F-4D97-AF65-F5344CB8AC3E}">
        <p14:creationId xmlns:p14="http://schemas.microsoft.com/office/powerpoint/2010/main" val="316763356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Yaşama hakkı</a:t>
            </a:r>
            <a:endParaRPr lang="tr-TR" dirty="0"/>
          </a:p>
        </p:txBody>
      </p:sp>
      <p:sp>
        <p:nvSpPr>
          <p:cNvPr id="3" name="İçerik Yer Tutucusu 2"/>
          <p:cNvSpPr>
            <a:spLocks noGrp="1"/>
          </p:cNvSpPr>
          <p:nvPr>
            <p:ph idx="1"/>
          </p:nvPr>
        </p:nvSpPr>
        <p:spPr/>
        <p:txBody>
          <a:bodyPr>
            <a:normAutofit lnSpcReduction="10000"/>
          </a:bodyPr>
          <a:lstStyle/>
          <a:p>
            <a:r>
              <a:rPr lang="tr-TR" dirty="0" smtClean="0"/>
              <a:t>Yaşama hakkı diğer hakları da kullanmanın başlangıcıdır.</a:t>
            </a:r>
          </a:p>
          <a:p>
            <a:r>
              <a:rPr lang="tr-TR" dirty="0" smtClean="0"/>
              <a:t>Kişinin fiziki ve maddi varlığına son verecek kamu otoritesi müdahalelerinden korur.</a:t>
            </a:r>
          </a:p>
          <a:p>
            <a:pPr lvl="1"/>
            <a:r>
              <a:rPr lang="tr-TR" dirty="0" smtClean="0"/>
              <a:t>Özel kişilerden gelen müdahaleleri önleme</a:t>
            </a:r>
          </a:p>
          <a:p>
            <a:pPr lvl="1"/>
            <a:r>
              <a:rPr lang="tr-TR" dirty="0" smtClean="0"/>
              <a:t>Önlenememişse yaptırıma uğratma yükümlülüğü</a:t>
            </a:r>
          </a:p>
          <a:p>
            <a:r>
              <a:rPr lang="tr-TR" dirty="0" smtClean="0"/>
              <a:t>Yükümlülükler</a:t>
            </a:r>
          </a:p>
          <a:p>
            <a:pPr lvl="1"/>
            <a:r>
              <a:rPr lang="tr-TR" dirty="0" smtClean="0"/>
              <a:t>Suç sayma (öldürmeyi) </a:t>
            </a:r>
          </a:p>
          <a:p>
            <a:pPr lvl="1"/>
            <a:r>
              <a:rPr lang="tr-TR" dirty="0" smtClean="0"/>
              <a:t>Meşru savunma hali (suç saymama)</a:t>
            </a:r>
          </a:p>
          <a:p>
            <a:pPr lvl="1"/>
            <a:r>
              <a:rPr lang="tr-TR" dirty="0" smtClean="0"/>
              <a:t>Tehlikelere karşı güvenlik tedbirleri</a:t>
            </a:r>
          </a:p>
          <a:p>
            <a:r>
              <a:rPr lang="tr-TR" dirty="0" smtClean="0"/>
              <a:t>Yaşam hakkı ihlali insanın hayatının son bulmasıyla gerçekleşir</a:t>
            </a:r>
          </a:p>
          <a:p>
            <a:pPr lvl="1"/>
            <a:r>
              <a:rPr lang="tr-TR" dirty="0" smtClean="0"/>
              <a:t>Öncesi işkence/kötü muamele/kişi güvenliğini ihlal olabilir</a:t>
            </a:r>
          </a:p>
          <a:p>
            <a:r>
              <a:rPr lang="tr-TR" dirty="0" smtClean="0"/>
              <a:t>«Kayıp kişiler» yaşam hakkı ihlalinin özel bir durumudur (BM Medeni ve Siyasal Haklar Sözleşmesi)</a:t>
            </a:r>
          </a:p>
          <a:p>
            <a:endParaRPr lang="tr-TR" dirty="0" smtClean="0"/>
          </a:p>
          <a:p>
            <a:endParaRPr lang="tr-TR" dirty="0"/>
          </a:p>
        </p:txBody>
      </p:sp>
    </p:spTree>
    <p:extLst>
      <p:ext uri="{BB962C8B-B14F-4D97-AF65-F5344CB8AC3E}">
        <p14:creationId xmlns:p14="http://schemas.microsoft.com/office/powerpoint/2010/main" val="203779307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7829" y="576944"/>
            <a:ext cx="7620000" cy="5529942"/>
          </a:xfrm>
        </p:spPr>
        <p:txBody>
          <a:bodyPr>
            <a:normAutofit fontScale="92500" lnSpcReduction="10000"/>
          </a:bodyPr>
          <a:lstStyle/>
          <a:p>
            <a:r>
              <a:rPr lang="tr-TR" dirty="0"/>
              <a:t>Yer aldığı hukuki </a:t>
            </a:r>
            <a:r>
              <a:rPr lang="tr-TR" dirty="0" smtClean="0"/>
              <a:t>belgeler</a:t>
            </a:r>
          </a:p>
          <a:p>
            <a:pPr lvl="1"/>
            <a:r>
              <a:rPr lang="tr-TR" dirty="0" smtClean="0"/>
              <a:t>Amerikan Bağımsızlık Bildirgesi</a:t>
            </a:r>
          </a:p>
          <a:p>
            <a:pPr lvl="1"/>
            <a:r>
              <a:rPr lang="tr-TR" dirty="0" smtClean="0"/>
              <a:t>Fransız İnsan ve Yurttaş Hakları Bildirgesi</a:t>
            </a:r>
          </a:p>
          <a:p>
            <a:pPr lvl="1"/>
            <a:r>
              <a:rPr lang="tr-TR" dirty="0" smtClean="0"/>
              <a:t>BM İnsan Hakları Evrensel Bildirgesi</a:t>
            </a:r>
          </a:p>
          <a:p>
            <a:pPr lvl="1"/>
            <a:r>
              <a:rPr lang="tr-TR" dirty="0" smtClean="0"/>
              <a:t>AİHS (m. 2)</a:t>
            </a:r>
          </a:p>
          <a:p>
            <a:pPr lvl="1"/>
            <a:r>
              <a:rPr lang="tr-TR" dirty="0" smtClean="0"/>
              <a:t>1982 Anayasası (m. 17)</a:t>
            </a:r>
            <a:endParaRPr lang="tr-TR" dirty="0"/>
          </a:p>
          <a:p>
            <a:r>
              <a:rPr lang="tr-TR" dirty="0" smtClean="0"/>
              <a:t>Ölüm cezası</a:t>
            </a:r>
          </a:p>
          <a:p>
            <a:pPr lvl="1"/>
            <a:r>
              <a:rPr lang="tr-TR" dirty="0" smtClean="0"/>
              <a:t>13 </a:t>
            </a:r>
            <a:r>
              <a:rPr lang="tr-TR" dirty="0" err="1" smtClean="0"/>
              <a:t>nolu</a:t>
            </a:r>
            <a:r>
              <a:rPr lang="tr-TR" dirty="0" smtClean="0"/>
              <a:t> protokol ile kesin olarak yasaklanmıştır (2002 kabul, 2003 yürürlük tarihi)</a:t>
            </a:r>
          </a:p>
          <a:p>
            <a:pPr lvl="1"/>
            <a:r>
              <a:rPr lang="tr-TR" dirty="0" smtClean="0"/>
              <a:t>Türkiye’de idam cezası kaldırılış 2001 (istisnalı), 2004 (tümden)</a:t>
            </a:r>
          </a:p>
          <a:p>
            <a:r>
              <a:rPr lang="tr-TR" dirty="0" smtClean="0"/>
              <a:t>Sözleşmede yaşama hakkının istisnaları</a:t>
            </a:r>
          </a:p>
          <a:p>
            <a:pPr lvl="1"/>
            <a:r>
              <a:rPr lang="tr-TR" dirty="0" smtClean="0"/>
              <a:t>Yasadışı şiddete karşı korunma (meşru savunma)</a:t>
            </a:r>
          </a:p>
          <a:p>
            <a:pPr lvl="1"/>
            <a:r>
              <a:rPr lang="tr-TR" dirty="0" smtClean="0"/>
              <a:t>Hukuka uygun yakalama veya kaçmayı önlemek</a:t>
            </a:r>
          </a:p>
          <a:p>
            <a:pPr lvl="1"/>
            <a:r>
              <a:rPr lang="tr-TR" dirty="0" smtClean="0"/>
              <a:t>Ayaklanma veya isyanın hukuka uygun bastırılması</a:t>
            </a:r>
          </a:p>
          <a:p>
            <a:pPr lvl="1"/>
            <a:r>
              <a:rPr lang="tr-TR" dirty="0" smtClean="0"/>
              <a:t>(1982 Anayasasında ek olarak) sıkıyönetim ve olağanüstü hallerde yetkili merciin verdiği emirlere uyulmaması sırasında silah kullanılmasının kanunun cevaz verdiği durumlar</a:t>
            </a:r>
            <a:endParaRPr lang="tr-TR" dirty="0"/>
          </a:p>
        </p:txBody>
      </p:sp>
    </p:spTree>
    <p:extLst>
      <p:ext uri="{BB962C8B-B14F-4D97-AF65-F5344CB8AC3E}">
        <p14:creationId xmlns:p14="http://schemas.microsoft.com/office/powerpoint/2010/main" val="272423606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Sorunlu konular</a:t>
            </a:r>
          </a:p>
          <a:p>
            <a:pPr lvl="1"/>
            <a:r>
              <a:rPr lang="tr-TR" dirty="0" smtClean="0"/>
              <a:t>Ötenazi</a:t>
            </a:r>
          </a:p>
          <a:p>
            <a:pPr lvl="1"/>
            <a:r>
              <a:rPr lang="tr-TR" dirty="0" smtClean="0"/>
              <a:t>Çocuk düşürme</a:t>
            </a:r>
          </a:p>
          <a:p>
            <a:pPr lvl="1"/>
            <a:r>
              <a:rPr lang="tr-TR" dirty="0" smtClean="0"/>
              <a:t>Bebek ölümleri/yeterli beslenmeme</a:t>
            </a:r>
            <a:endParaRPr lang="tr-TR" dirty="0"/>
          </a:p>
        </p:txBody>
      </p:sp>
    </p:spTree>
    <p:extLst>
      <p:ext uri="{BB962C8B-B14F-4D97-AF65-F5344CB8AC3E}">
        <p14:creationId xmlns:p14="http://schemas.microsoft.com/office/powerpoint/2010/main" val="236466254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İşkence ve kötü muamele görmeme hakkı</a:t>
            </a:r>
            <a:endParaRPr lang="tr-TR" dirty="0"/>
          </a:p>
        </p:txBody>
      </p:sp>
      <p:sp>
        <p:nvSpPr>
          <p:cNvPr id="3" name="İçerik Yer Tutucusu 2"/>
          <p:cNvSpPr>
            <a:spLocks noGrp="1"/>
          </p:cNvSpPr>
          <p:nvPr>
            <p:ph idx="1"/>
          </p:nvPr>
        </p:nvSpPr>
        <p:spPr/>
        <p:txBody>
          <a:bodyPr>
            <a:normAutofit lnSpcReduction="10000"/>
          </a:bodyPr>
          <a:lstStyle/>
          <a:p>
            <a:r>
              <a:rPr lang="tr-TR" dirty="0" smtClean="0"/>
              <a:t>İşkence ve kötü muameleye maruz kalmamak, kişi dokunulmazlığının gereğidir</a:t>
            </a:r>
          </a:p>
          <a:p>
            <a:r>
              <a:rPr lang="tr-TR" dirty="0" smtClean="0"/>
              <a:t>«İnsan onuru» ile doğrudan alakalıdır</a:t>
            </a:r>
          </a:p>
          <a:p>
            <a:r>
              <a:rPr lang="tr-TR" dirty="0" smtClean="0"/>
              <a:t>İnsanın maddi ve manevi bütünlüğüne saldırıdır</a:t>
            </a:r>
          </a:p>
          <a:p>
            <a:pPr lvl="1"/>
            <a:r>
              <a:rPr lang="tr-TR" dirty="0" smtClean="0"/>
              <a:t>Maddi bütünlük </a:t>
            </a:r>
            <a:r>
              <a:rPr lang="tr-TR" dirty="0" smtClean="0">
                <a:sym typeface="Wingdings" panose="05000000000000000000" pitchFamily="2" charset="2"/>
              </a:rPr>
              <a:t> insan bedeni</a:t>
            </a:r>
          </a:p>
          <a:p>
            <a:pPr lvl="1"/>
            <a:r>
              <a:rPr lang="tr-TR" dirty="0" smtClean="0">
                <a:sym typeface="Wingdings" panose="05000000000000000000" pitchFamily="2" charset="2"/>
              </a:rPr>
              <a:t>Manevi bütünlük  insan onuru</a:t>
            </a:r>
            <a:endParaRPr lang="tr-TR" dirty="0" smtClean="0"/>
          </a:p>
          <a:p>
            <a:r>
              <a:rPr lang="tr-TR" dirty="0" smtClean="0"/>
              <a:t>Düzenlendikleri hukuk belgeleri</a:t>
            </a:r>
          </a:p>
          <a:p>
            <a:pPr lvl="1"/>
            <a:r>
              <a:rPr lang="tr-TR" dirty="0" smtClean="0"/>
              <a:t>Anayasa m. 17</a:t>
            </a:r>
          </a:p>
          <a:p>
            <a:pPr lvl="1"/>
            <a:r>
              <a:rPr lang="tr-TR" dirty="0" smtClean="0"/>
              <a:t>AİHS m. 3</a:t>
            </a:r>
          </a:p>
          <a:p>
            <a:r>
              <a:rPr lang="tr-TR" dirty="0" smtClean="0"/>
              <a:t>İşkenceyi önlemeye yönelik sözleşmeler</a:t>
            </a:r>
          </a:p>
          <a:p>
            <a:pPr lvl="1"/>
            <a:r>
              <a:rPr lang="tr-TR" dirty="0" smtClean="0"/>
              <a:t>(1984) İşkence ve Diğer Zalimce </a:t>
            </a:r>
            <a:r>
              <a:rPr lang="tr-TR" dirty="0" err="1" smtClean="0"/>
              <a:t>İnsanlıkdışı</a:t>
            </a:r>
            <a:r>
              <a:rPr lang="tr-TR" dirty="0" smtClean="0"/>
              <a:t> veya Onur Kırıcı Davranış veya Cezaya Karşı BM Sözleşmesi</a:t>
            </a:r>
          </a:p>
          <a:p>
            <a:pPr lvl="1"/>
            <a:r>
              <a:rPr lang="tr-TR" dirty="0" smtClean="0"/>
              <a:t>(1987) İşkencenin ve </a:t>
            </a:r>
            <a:r>
              <a:rPr lang="tr-TR" dirty="0" err="1" smtClean="0"/>
              <a:t>İnsanlıkdışı</a:t>
            </a:r>
            <a:r>
              <a:rPr lang="tr-TR" dirty="0" smtClean="0"/>
              <a:t> veya Aşağılayıcı Muameleye yahut Cezanın Önlenmesi Avrupa Sözleşmesi</a:t>
            </a:r>
          </a:p>
          <a:p>
            <a:endParaRPr lang="tr-TR" dirty="0" smtClean="0"/>
          </a:p>
          <a:p>
            <a:endParaRPr lang="tr-TR" dirty="0"/>
          </a:p>
        </p:txBody>
      </p:sp>
    </p:spTree>
    <p:extLst>
      <p:ext uri="{BB962C8B-B14F-4D97-AF65-F5344CB8AC3E}">
        <p14:creationId xmlns:p14="http://schemas.microsoft.com/office/powerpoint/2010/main" val="256353004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8971"/>
            <a:ext cx="7620000" cy="5921829"/>
          </a:xfrm>
        </p:spPr>
        <p:txBody>
          <a:bodyPr/>
          <a:lstStyle/>
          <a:p>
            <a:r>
              <a:rPr lang="tr-TR" dirty="0"/>
              <a:t>İşkence nedir</a:t>
            </a:r>
            <a:r>
              <a:rPr lang="tr-TR" dirty="0" smtClean="0"/>
              <a:t>?</a:t>
            </a:r>
          </a:p>
          <a:p>
            <a:pPr lvl="1"/>
            <a:r>
              <a:rPr lang="tr-TR" dirty="0" smtClean="0"/>
              <a:t>Maddi veya manevi acı vermek veya eziyette bulunmak</a:t>
            </a:r>
          </a:p>
          <a:p>
            <a:pPr lvl="1"/>
            <a:r>
              <a:rPr lang="tr-TR" dirty="0" smtClean="0"/>
              <a:t>Madden ve/veya  ruhen katlanılmaz bir acı ve eleme maruz bırakma</a:t>
            </a:r>
            <a:endParaRPr lang="tr-TR" dirty="0"/>
          </a:p>
          <a:p>
            <a:r>
              <a:rPr lang="tr-TR" dirty="0" smtClean="0"/>
              <a:t>Kapsamı</a:t>
            </a:r>
          </a:p>
          <a:p>
            <a:pPr lvl="1"/>
            <a:r>
              <a:rPr lang="tr-TR" dirty="0" smtClean="0"/>
              <a:t>Maddi/manevi katlanılamaz acı</a:t>
            </a:r>
          </a:p>
          <a:p>
            <a:pPr lvl="1"/>
            <a:r>
              <a:rPr lang="tr-TR" dirty="0" err="1" smtClean="0"/>
              <a:t>İnsanlıkdışı</a:t>
            </a:r>
            <a:r>
              <a:rPr lang="tr-TR" dirty="0" smtClean="0"/>
              <a:t> ve onur kırıcı ceza ve muamele</a:t>
            </a:r>
          </a:p>
          <a:p>
            <a:pPr lvl="1"/>
            <a:r>
              <a:rPr lang="tr-TR" dirty="0" smtClean="0"/>
              <a:t>Aşağılama, küçültücü davranış</a:t>
            </a:r>
          </a:p>
          <a:p>
            <a:pPr lvl="1"/>
            <a:r>
              <a:rPr lang="tr-TR" dirty="0" smtClean="0"/>
              <a:t>Kötü muamele tümünü kapsar (işkence-eziyet-insanlık dışı ceza)</a:t>
            </a:r>
          </a:p>
          <a:p>
            <a:r>
              <a:rPr lang="tr-TR" dirty="0" smtClean="0"/>
              <a:t>Mutlak dokunulmaz bir haktır</a:t>
            </a:r>
          </a:p>
          <a:p>
            <a:pPr lvl="1"/>
            <a:r>
              <a:rPr lang="tr-TR" dirty="0" smtClean="0"/>
              <a:t>Olağanüstü hallerde dahi kısıtlanamaz, istisnası yoktur</a:t>
            </a:r>
          </a:p>
          <a:p>
            <a:r>
              <a:rPr lang="tr-TR" dirty="0"/>
              <a:t>AİHM kararlarında bazı işkence/kötü muamele </a:t>
            </a:r>
            <a:r>
              <a:rPr lang="tr-TR" dirty="0" smtClean="0"/>
              <a:t>ihlalleri</a:t>
            </a:r>
          </a:p>
          <a:p>
            <a:pPr lvl="1"/>
            <a:r>
              <a:rPr lang="tr-TR" dirty="0" smtClean="0"/>
              <a:t>Kişinin mal-mülkünün tahrip edilmesi</a:t>
            </a:r>
          </a:p>
          <a:p>
            <a:pPr lvl="1"/>
            <a:r>
              <a:rPr lang="tr-TR" dirty="0" smtClean="0"/>
              <a:t>İşkenceye maruz kalma tehlikesine rağmen başka bir ülkeye sınır dışı edilmesi</a:t>
            </a:r>
            <a:endParaRPr lang="tr-TR" dirty="0"/>
          </a:p>
          <a:p>
            <a:endParaRPr lang="tr-TR" dirty="0"/>
          </a:p>
        </p:txBody>
      </p:sp>
    </p:spTree>
    <p:extLst>
      <p:ext uri="{BB962C8B-B14F-4D97-AF65-F5344CB8AC3E}">
        <p14:creationId xmlns:p14="http://schemas.microsoft.com/office/powerpoint/2010/main" val="5131042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Kölelik, Angarya ve Zorla Çalıştırma Yasağı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Kölelik</a:t>
            </a:r>
          </a:p>
          <a:p>
            <a:pPr lvl="1"/>
            <a:r>
              <a:rPr lang="tr-TR" dirty="0" smtClean="0"/>
              <a:t>Bir insanın kişiliğinin reddedilmesi</a:t>
            </a:r>
          </a:p>
          <a:p>
            <a:pPr lvl="1"/>
            <a:r>
              <a:rPr lang="tr-TR" dirty="0" smtClean="0"/>
              <a:t>Her türlü haktan yoksun olarak, mal gibi alınıp satılabilmesi</a:t>
            </a:r>
          </a:p>
          <a:p>
            <a:pPr lvl="1"/>
            <a:r>
              <a:rPr lang="tr-TR" dirty="0" smtClean="0"/>
              <a:t>Efendisinin mutlak tasarrufunda olma hali</a:t>
            </a:r>
          </a:p>
          <a:p>
            <a:r>
              <a:rPr lang="tr-TR" dirty="0" smtClean="0"/>
              <a:t>Kulluk</a:t>
            </a:r>
          </a:p>
          <a:p>
            <a:pPr lvl="1"/>
            <a:r>
              <a:rPr lang="tr-TR" dirty="0" smtClean="0"/>
              <a:t>Kölelikten hafif</a:t>
            </a:r>
          </a:p>
          <a:p>
            <a:pPr lvl="1"/>
            <a:r>
              <a:rPr lang="tr-TR" dirty="0" smtClean="0"/>
              <a:t>Bir başkasına süresiz, kaçınamayacağı ve değiştiremeyeceği şartlar altında hizmet vermesi</a:t>
            </a:r>
          </a:p>
          <a:p>
            <a:r>
              <a:rPr lang="tr-TR" dirty="0" smtClean="0"/>
              <a:t>Angarya</a:t>
            </a:r>
          </a:p>
          <a:p>
            <a:pPr lvl="1"/>
            <a:r>
              <a:rPr lang="tr-TR" dirty="0" smtClean="0"/>
              <a:t>Ücretsiz, zorla çalıştırma</a:t>
            </a:r>
          </a:p>
          <a:p>
            <a:r>
              <a:rPr lang="tr-TR" dirty="0" smtClean="0"/>
              <a:t>Unsurları</a:t>
            </a:r>
          </a:p>
          <a:p>
            <a:pPr lvl="1"/>
            <a:r>
              <a:rPr lang="tr-TR" dirty="0" smtClean="0"/>
              <a:t>Maddi ve manevi baskı</a:t>
            </a:r>
          </a:p>
          <a:p>
            <a:pPr lvl="1"/>
            <a:r>
              <a:rPr lang="tr-TR" dirty="0" smtClean="0"/>
              <a:t>Kişinin iradesine rağmen olması</a:t>
            </a:r>
          </a:p>
          <a:p>
            <a:pPr lvl="1"/>
            <a:r>
              <a:rPr lang="tr-TR" dirty="0" smtClean="0"/>
              <a:t>Adaletsizlik, çok zahmetli, gereksiz şekilde ağır ve onur kırıcı işler de bu kapsamdadır</a:t>
            </a:r>
          </a:p>
          <a:p>
            <a:endParaRPr lang="tr-TR" dirty="0" smtClean="0"/>
          </a:p>
          <a:p>
            <a:endParaRPr lang="tr-TR" dirty="0"/>
          </a:p>
        </p:txBody>
      </p:sp>
    </p:spTree>
    <p:extLst>
      <p:ext uri="{BB962C8B-B14F-4D97-AF65-F5344CB8AC3E}">
        <p14:creationId xmlns:p14="http://schemas.microsoft.com/office/powerpoint/2010/main" val="193521838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Hukuki belgeler</a:t>
            </a:r>
          </a:p>
          <a:p>
            <a:pPr lvl="1"/>
            <a:r>
              <a:rPr lang="tr-TR" dirty="0" smtClean="0"/>
              <a:t>Anayasa m. 18</a:t>
            </a:r>
          </a:p>
          <a:p>
            <a:pPr lvl="1"/>
            <a:r>
              <a:rPr lang="tr-TR" dirty="0" smtClean="0"/>
              <a:t>AİHS, m. 4</a:t>
            </a:r>
          </a:p>
          <a:p>
            <a:r>
              <a:rPr lang="tr-TR" dirty="0" smtClean="0"/>
              <a:t>İstisna haller</a:t>
            </a:r>
          </a:p>
          <a:p>
            <a:pPr lvl="1"/>
            <a:r>
              <a:rPr lang="tr-TR" dirty="0" smtClean="0"/>
              <a:t>Kölelik ve kulluk için istisna yoktur</a:t>
            </a:r>
          </a:p>
          <a:p>
            <a:pPr lvl="1"/>
            <a:r>
              <a:rPr lang="tr-TR" dirty="0" smtClean="0"/>
              <a:t>Angarya/zorla çalıştırma istisnaları</a:t>
            </a:r>
          </a:p>
          <a:p>
            <a:pPr lvl="2"/>
            <a:r>
              <a:rPr lang="tr-TR" dirty="0" smtClean="0"/>
              <a:t>Tutukluların çalıştırılmaları</a:t>
            </a:r>
          </a:p>
          <a:p>
            <a:pPr lvl="2"/>
            <a:r>
              <a:rPr lang="tr-TR" dirty="0" smtClean="0"/>
              <a:t>Askerlik (veya vicdani retçiler için kamu hizmeti)</a:t>
            </a:r>
          </a:p>
          <a:p>
            <a:pPr lvl="2"/>
            <a:r>
              <a:rPr lang="tr-TR" dirty="0" smtClean="0"/>
              <a:t>Toplumu tehdit eden kriz ve doğal felaket hallerinde istenen hizmet</a:t>
            </a:r>
          </a:p>
          <a:p>
            <a:pPr lvl="2"/>
            <a:r>
              <a:rPr lang="tr-TR" dirty="0" smtClean="0"/>
              <a:t>Normal yurttaşlık yükümlülüklerine giren işler</a:t>
            </a:r>
          </a:p>
          <a:p>
            <a:r>
              <a:rPr lang="tr-TR" dirty="0" smtClean="0"/>
              <a:t>Kamu hizmeti ve vicdani </a:t>
            </a:r>
            <a:r>
              <a:rPr lang="tr-TR" dirty="0" err="1" smtClean="0"/>
              <a:t>red</a:t>
            </a:r>
            <a:endParaRPr lang="tr-TR" dirty="0" smtClean="0"/>
          </a:p>
          <a:p>
            <a:pPr lvl="1"/>
            <a:r>
              <a:rPr lang="tr-TR" dirty="0" smtClean="0"/>
              <a:t>Anayasanın 72. maddesi vicdani </a:t>
            </a:r>
            <a:r>
              <a:rPr lang="tr-TR" dirty="0" err="1" smtClean="0"/>
              <a:t>red</a:t>
            </a:r>
            <a:r>
              <a:rPr lang="tr-TR" dirty="0" smtClean="0"/>
              <a:t> için uygun bir düzenleme yapmış olmakla birlikte Türk hukukunda yoktur</a:t>
            </a:r>
          </a:p>
          <a:p>
            <a:endParaRPr lang="tr-TR" dirty="0"/>
          </a:p>
        </p:txBody>
      </p:sp>
    </p:spTree>
    <p:extLst>
      <p:ext uri="{BB962C8B-B14F-4D97-AF65-F5344CB8AC3E}">
        <p14:creationId xmlns:p14="http://schemas.microsoft.com/office/powerpoint/2010/main" val="3688043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BAĞIŞIKLIK</a:t>
            </a:r>
            <a:endParaRPr lang="tr-TR" dirty="0"/>
          </a:p>
        </p:txBody>
      </p:sp>
      <p:sp>
        <p:nvSpPr>
          <p:cNvPr id="3" name="İçerik Yer Tutucusu 2"/>
          <p:cNvSpPr>
            <a:spLocks noGrp="1"/>
          </p:cNvSpPr>
          <p:nvPr>
            <p:ph idx="1"/>
          </p:nvPr>
        </p:nvSpPr>
        <p:spPr>
          <a:noFill/>
        </p:spPr>
        <p:txBody>
          <a:bodyPr>
            <a:normAutofit/>
          </a:bodyPr>
          <a:lstStyle/>
          <a:p>
            <a:r>
              <a:rPr lang="tr-TR" dirty="0" smtClean="0"/>
              <a:t>Başka birisinin yetkisine tabi olmamak, yani başkaları tarafından hukuki durumu değiştirilemez olmak demektir.</a:t>
            </a:r>
          </a:p>
          <a:p>
            <a:r>
              <a:rPr lang="tr-TR" dirty="0" smtClean="0"/>
              <a:t>Yetkinin zıddıdır.</a:t>
            </a:r>
          </a:p>
          <a:p>
            <a:r>
              <a:rPr lang="tr-TR" dirty="0" smtClean="0"/>
              <a:t>Bir konudan bağışık olmak, o konuda kişi hakkında yetki kullanılamaması demektir.</a:t>
            </a:r>
          </a:p>
          <a:p>
            <a:r>
              <a:rPr lang="tr-TR" dirty="0" smtClean="0"/>
              <a:t>Örneğin, yasama dokunulmazlığına sahip olmak, milletvekillerine işledikleri suçlardan ötürü, tutulmama, tutuklanmama, sorgulanmama, yargılanmama bağışıklığı getirir. </a:t>
            </a:r>
            <a:endParaRPr lang="tr-TR" dirty="0"/>
          </a:p>
        </p:txBody>
      </p:sp>
    </p:spTree>
    <p:extLst>
      <p:ext uri="{BB962C8B-B14F-4D97-AF65-F5344CB8AC3E}">
        <p14:creationId xmlns:p14="http://schemas.microsoft.com/office/powerpoint/2010/main" val="201699626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 özgürlüğü ve güvenliği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Kişisel özgürlük</a:t>
            </a:r>
          </a:p>
          <a:p>
            <a:pPr lvl="1"/>
            <a:r>
              <a:rPr lang="tr-TR" dirty="0" smtClean="0"/>
              <a:t>Bireylerin her birinin sınırları belirlenmiş bir hayat dahilinde kendi istedikleri gibi karar verebilme ve eylemde bulunabilme hakkı</a:t>
            </a:r>
          </a:p>
          <a:p>
            <a:pPr lvl="1"/>
            <a:r>
              <a:rPr lang="tr-TR" dirty="0" smtClean="0"/>
              <a:t>Fiziksel ve bedensel özgürlük</a:t>
            </a:r>
          </a:p>
          <a:p>
            <a:r>
              <a:rPr lang="tr-TR" dirty="0" smtClean="0"/>
              <a:t>Korunan hakkın ihlali</a:t>
            </a:r>
          </a:p>
          <a:p>
            <a:pPr lvl="1"/>
            <a:r>
              <a:rPr lang="tr-TR" dirty="0" smtClean="0"/>
              <a:t>Kişiyi bir yere kapatmak, hareketini engellemek ile mümkün olabilir</a:t>
            </a:r>
          </a:p>
          <a:p>
            <a:r>
              <a:rPr lang="tr-TR" dirty="0" smtClean="0"/>
              <a:t>Kişinin özgürlüğüne yönelik her türlü keyfi müdahaleyi önleyerek güven içinde yaşamasını sağlar</a:t>
            </a:r>
          </a:p>
          <a:p>
            <a:r>
              <a:rPr lang="tr-TR" dirty="0" smtClean="0"/>
              <a:t>Kişi özgürlüğüne müdahaleler</a:t>
            </a:r>
          </a:p>
          <a:p>
            <a:pPr lvl="1"/>
            <a:r>
              <a:rPr lang="tr-TR" dirty="0" smtClean="0"/>
              <a:t>Yakalama, gözaltına alma, tutuklama, hapsetme</a:t>
            </a:r>
          </a:p>
          <a:p>
            <a:r>
              <a:rPr lang="tr-TR" dirty="0" smtClean="0"/>
              <a:t>Koşulları</a:t>
            </a:r>
          </a:p>
          <a:p>
            <a:pPr lvl="1"/>
            <a:r>
              <a:rPr lang="tr-TR" dirty="0" smtClean="0"/>
              <a:t>Kanunda belirtilmiş olması</a:t>
            </a:r>
          </a:p>
          <a:p>
            <a:pPr lvl="1"/>
            <a:r>
              <a:rPr lang="tr-TR" dirty="0" smtClean="0"/>
              <a:t>Hakim kararı</a:t>
            </a:r>
          </a:p>
          <a:p>
            <a:pPr lvl="1"/>
            <a:r>
              <a:rPr lang="tr-TR" dirty="0" smtClean="0"/>
              <a:t>Kimi yakalamalarda hakim kararı aranmayabilir</a:t>
            </a:r>
            <a:endParaRPr lang="tr-TR" dirty="0"/>
          </a:p>
        </p:txBody>
      </p:sp>
    </p:spTree>
    <p:extLst>
      <p:ext uri="{BB962C8B-B14F-4D97-AF65-F5344CB8AC3E}">
        <p14:creationId xmlns:p14="http://schemas.microsoft.com/office/powerpoint/2010/main" val="39377206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Hukuki dayanak</a:t>
            </a:r>
          </a:p>
          <a:p>
            <a:pPr lvl="1"/>
            <a:r>
              <a:rPr lang="tr-TR" dirty="0" smtClean="0"/>
              <a:t>Anayasa m. 19</a:t>
            </a:r>
          </a:p>
          <a:p>
            <a:pPr lvl="1"/>
            <a:r>
              <a:rPr lang="tr-TR" dirty="0" smtClean="0"/>
              <a:t>AİHS m. 5</a:t>
            </a:r>
          </a:p>
          <a:p>
            <a:r>
              <a:rPr lang="tr-TR" dirty="0" smtClean="0"/>
              <a:t>Kişi güvenliğinin kapsamı</a:t>
            </a:r>
          </a:p>
          <a:p>
            <a:pPr lvl="1"/>
            <a:r>
              <a:rPr lang="tr-TR" dirty="0" smtClean="0"/>
              <a:t>Yakalanan kişiye neyle suçlandığının bildirilmesi</a:t>
            </a:r>
          </a:p>
          <a:p>
            <a:pPr lvl="1"/>
            <a:r>
              <a:rPr lang="tr-TR" dirty="0" smtClean="0"/>
              <a:t>Adli merci önüne çıkarılma</a:t>
            </a:r>
          </a:p>
          <a:p>
            <a:pPr lvl="1"/>
            <a:r>
              <a:rPr lang="tr-TR" dirty="0" smtClean="0"/>
              <a:t>Yakalama/gözaltı/tutuklamaya karşı itiraz hakkı</a:t>
            </a:r>
          </a:p>
          <a:p>
            <a:pPr lvl="1"/>
            <a:r>
              <a:rPr lang="tr-TR" dirty="0" smtClean="0"/>
              <a:t>Haksız tutuklamalara karşı tazminat isteme hakkı</a:t>
            </a:r>
          </a:p>
          <a:p>
            <a:r>
              <a:rPr lang="tr-TR" dirty="0" smtClean="0"/>
              <a:t>Türk hukuku ile AİHS çelişkisi</a:t>
            </a:r>
          </a:p>
          <a:p>
            <a:pPr lvl="1"/>
            <a:r>
              <a:rPr lang="tr-TR" dirty="0" smtClean="0"/>
              <a:t>Toplu işlenen suçlar</a:t>
            </a:r>
          </a:p>
          <a:p>
            <a:pPr lvl="1"/>
            <a:r>
              <a:rPr lang="tr-TR" dirty="0" smtClean="0"/>
              <a:t>Olağanüstü haller</a:t>
            </a:r>
          </a:p>
          <a:p>
            <a:endParaRPr lang="tr-TR" dirty="0" smtClean="0"/>
          </a:p>
          <a:p>
            <a:endParaRPr lang="tr-TR" dirty="0" smtClean="0"/>
          </a:p>
          <a:p>
            <a:endParaRPr lang="tr-TR" dirty="0"/>
          </a:p>
        </p:txBody>
      </p:sp>
    </p:spTree>
    <p:extLst>
      <p:ext uri="{BB962C8B-B14F-4D97-AF65-F5344CB8AC3E}">
        <p14:creationId xmlns:p14="http://schemas.microsoft.com/office/powerpoint/2010/main" val="107255998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Adil yargılanma hakkı</a:t>
            </a:r>
            <a:endParaRPr lang="tr-TR" dirty="0"/>
          </a:p>
        </p:txBody>
      </p:sp>
      <p:sp>
        <p:nvSpPr>
          <p:cNvPr id="3" name="İçerik Yer Tutucusu 2"/>
          <p:cNvSpPr>
            <a:spLocks noGrp="1"/>
          </p:cNvSpPr>
          <p:nvPr>
            <p:ph idx="1"/>
          </p:nvPr>
        </p:nvSpPr>
        <p:spPr/>
        <p:txBody>
          <a:bodyPr>
            <a:normAutofit lnSpcReduction="10000"/>
          </a:bodyPr>
          <a:lstStyle/>
          <a:p>
            <a:r>
              <a:rPr lang="tr-TR" dirty="0" smtClean="0"/>
              <a:t>Bağımsız ve güvenceli hakimler tarafından, tarafsız yargılanmadır</a:t>
            </a:r>
          </a:p>
          <a:p>
            <a:r>
              <a:rPr lang="tr-TR" dirty="0" smtClean="0"/>
              <a:t>Kapsamı</a:t>
            </a:r>
          </a:p>
          <a:p>
            <a:pPr lvl="1"/>
            <a:r>
              <a:rPr lang="tr-TR" dirty="0" smtClean="0"/>
              <a:t>İddia ve kanıtlarını hakkıyla sunabilme</a:t>
            </a:r>
          </a:p>
          <a:p>
            <a:pPr lvl="1"/>
            <a:r>
              <a:rPr lang="tr-TR" dirty="0" smtClean="0"/>
              <a:t>Yeterince savunabilme – hukuki yardım</a:t>
            </a:r>
          </a:p>
          <a:p>
            <a:pPr lvl="1"/>
            <a:r>
              <a:rPr lang="tr-TR" dirty="0" smtClean="0"/>
              <a:t>Tarafların eşitliği</a:t>
            </a:r>
          </a:p>
          <a:p>
            <a:pPr lvl="1"/>
            <a:r>
              <a:rPr lang="tr-TR" dirty="0" smtClean="0"/>
              <a:t>Makul sürede yargılanma hakkı</a:t>
            </a:r>
          </a:p>
          <a:p>
            <a:pPr lvl="1"/>
            <a:r>
              <a:rPr lang="tr-TR" dirty="0" smtClean="0"/>
              <a:t>Duruşmaların açık olması</a:t>
            </a:r>
          </a:p>
          <a:p>
            <a:pPr lvl="1"/>
            <a:r>
              <a:rPr lang="tr-TR" dirty="0" smtClean="0"/>
              <a:t>Delillerin hukuka uygunluğu</a:t>
            </a:r>
          </a:p>
          <a:p>
            <a:pPr lvl="1"/>
            <a:r>
              <a:rPr lang="tr-TR" dirty="0" smtClean="0"/>
              <a:t>Yakınları aleyhine delil göstermeye zorlanmama</a:t>
            </a:r>
          </a:p>
          <a:p>
            <a:pPr lvl="1"/>
            <a:r>
              <a:rPr lang="tr-TR" dirty="0" smtClean="0"/>
              <a:t>Mahkemeye başvurma hakkının kapatılmamış olması</a:t>
            </a:r>
          </a:p>
          <a:p>
            <a:pPr lvl="1"/>
            <a:r>
              <a:rPr lang="tr-TR" dirty="0" smtClean="0"/>
              <a:t>Etkili soru sorma</a:t>
            </a:r>
          </a:p>
          <a:p>
            <a:r>
              <a:rPr lang="tr-TR" dirty="0" smtClean="0"/>
              <a:t>Tamamlayıcı ilke suçların ve cezaların kanuniliği</a:t>
            </a:r>
            <a:endParaRPr lang="tr-TR" dirty="0"/>
          </a:p>
        </p:txBody>
      </p:sp>
    </p:spTree>
    <p:extLst>
      <p:ext uri="{BB962C8B-B14F-4D97-AF65-F5344CB8AC3E}">
        <p14:creationId xmlns:p14="http://schemas.microsoft.com/office/powerpoint/2010/main" val="291060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Kanuni hakim </a:t>
            </a:r>
            <a:r>
              <a:rPr lang="tr-TR" dirty="0" smtClean="0"/>
              <a:t>güvencesi</a:t>
            </a:r>
          </a:p>
          <a:p>
            <a:pPr lvl="1"/>
            <a:r>
              <a:rPr lang="tr-TR" dirty="0" smtClean="0"/>
              <a:t>Kimse kanunen tabi olduğu mahkemeden bir başkası önüne çıkarılamaz</a:t>
            </a:r>
          </a:p>
          <a:p>
            <a:pPr lvl="1"/>
            <a:r>
              <a:rPr lang="tr-TR" dirty="0" smtClean="0"/>
              <a:t>Kanuni hakim güvencesinin karşıtı olağanüstü mahkeme</a:t>
            </a:r>
          </a:p>
          <a:p>
            <a:r>
              <a:rPr lang="tr-TR" dirty="0" smtClean="0"/>
              <a:t>Masumiyet karinesi</a:t>
            </a:r>
          </a:p>
          <a:p>
            <a:pPr lvl="1"/>
            <a:r>
              <a:rPr lang="tr-TR" dirty="0" smtClean="0"/>
              <a:t>Mahkeme kararıyla ispatlanana kadar herkesin suçsuz olduğu kabul edilir</a:t>
            </a:r>
            <a:endParaRPr lang="tr-TR" dirty="0"/>
          </a:p>
          <a:p>
            <a:r>
              <a:rPr lang="tr-TR" dirty="0" smtClean="0"/>
              <a:t>Ne </a:t>
            </a:r>
            <a:r>
              <a:rPr lang="tr-TR" dirty="0" err="1" smtClean="0"/>
              <a:t>bis</a:t>
            </a:r>
            <a:r>
              <a:rPr lang="tr-TR" dirty="0" smtClean="0"/>
              <a:t> in idem</a:t>
            </a:r>
          </a:p>
          <a:p>
            <a:pPr lvl="1"/>
            <a:r>
              <a:rPr lang="tr-TR" dirty="0" smtClean="0"/>
              <a:t>Kimse bir suçtan dolayı iki defa cezalandırılamaz</a:t>
            </a:r>
          </a:p>
          <a:p>
            <a:r>
              <a:rPr lang="tr-TR" dirty="0" smtClean="0"/>
              <a:t>Suçların ve cezaların kanuniliği ilkesi</a:t>
            </a:r>
          </a:p>
          <a:p>
            <a:pPr lvl="1"/>
            <a:r>
              <a:rPr lang="tr-TR" dirty="0" smtClean="0"/>
              <a:t>Suçlar ve cezalar geriye yürümez</a:t>
            </a:r>
          </a:p>
          <a:p>
            <a:pPr lvl="1"/>
            <a:r>
              <a:rPr lang="tr-TR" dirty="0" smtClean="0"/>
              <a:t>Örf adet hukuku – idari işlemle suç ve ceza konulamaz</a:t>
            </a:r>
          </a:p>
          <a:p>
            <a:pPr lvl="1"/>
            <a:r>
              <a:rPr lang="tr-TR" dirty="0" smtClean="0"/>
              <a:t>Kıyas yapılamaz</a:t>
            </a:r>
          </a:p>
          <a:p>
            <a:r>
              <a:rPr lang="tr-TR" dirty="0" smtClean="0"/>
              <a:t>Hukuki dayanak</a:t>
            </a:r>
          </a:p>
          <a:p>
            <a:pPr lvl="1"/>
            <a:r>
              <a:rPr lang="tr-TR" dirty="0" smtClean="0"/>
              <a:t>Anayasa m. 36-37-38</a:t>
            </a:r>
          </a:p>
          <a:p>
            <a:pPr lvl="1"/>
            <a:r>
              <a:rPr lang="tr-TR" dirty="0" smtClean="0"/>
              <a:t>AİHS m. 6-7</a:t>
            </a:r>
          </a:p>
          <a:p>
            <a:endParaRPr lang="tr-TR" dirty="0"/>
          </a:p>
        </p:txBody>
      </p:sp>
    </p:spTree>
    <p:extLst>
      <p:ext uri="{BB962C8B-B14F-4D97-AF65-F5344CB8AC3E}">
        <p14:creationId xmlns:p14="http://schemas.microsoft.com/office/powerpoint/2010/main" val="426234642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Sanık hakları</a:t>
            </a:r>
          </a:p>
          <a:p>
            <a:pPr lvl="1"/>
            <a:r>
              <a:rPr lang="tr-TR" dirty="0" smtClean="0"/>
              <a:t>Hakkındaki suçlamayı öğrenme</a:t>
            </a:r>
          </a:p>
          <a:p>
            <a:pPr lvl="1"/>
            <a:r>
              <a:rPr lang="tr-TR" dirty="0" smtClean="0"/>
              <a:t>Yakınlarına haber verme</a:t>
            </a:r>
          </a:p>
          <a:p>
            <a:pPr lvl="1"/>
            <a:r>
              <a:rPr lang="tr-TR" dirty="0" smtClean="0"/>
              <a:t>Avukat yardımından yararlanma</a:t>
            </a:r>
          </a:p>
          <a:p>
            <a:pPr lvl="1"/>
            <a:r>
              <a:rPr lang="tr-TR" dirty="0" smtClean="0"/>
              <a:t>En kısa zamanda hakim önüne çıkarılma</a:t>
            </a:r>
          </a:p>
          <a:p>
            <a:r>
              <a:rPr lang="tr-TR" dirty="0" smtClean="0"/>
              <a:t>Hükümlü ve tutuklu hakları</a:t>
            </a:r>
          </a:p>
          <a:p>
            <a:pPr lvl="1"/>
            <a:r>
              <a:rPr lang="tr-TR" dirty="0" smtClean="0"/>
              <a:t>İnsan onuruna saygılı yaklaşım</a:t>
            </a:r>
          </a:p>
          <a:p>
            <a:pPr lvl="1"/>
            <a:r>
              <a:rPr lang="tr-TR" dirty="0" smtClean="0"/>
              <a:t>Tutuklularla hükümlülerin ayrı rejime tabi olması</a:t>
            </a:r>
          </a:p>
          <a:p>
            <a:pPr lvl="1"/>
            <a:r>
              <a:rPr lang="tr-TR" dirty="0" smtClean="0"/>
              <a:t>Gençler ile büyüklerin ayrı yerde tutulması</a:t>
            </a:r>
          </a:p>
          <a:p>
            <a:pPr lvl="1"/>
            <a:r>
              <a:rPr lang="tr-TR" dirty="0" smtClean="0"/>
              <a:t>Cezaevinin hükümlülüklerin iyileştirilmesi amacını taşıması</a:t>
            </a:r>
          </a:p>
          <a:p>
            <a:pPr lvl="1"/>
            <a:r>
              <a:rPr lang="tr-TR" dirty="0" smtClean="0"/>
              <a:t>Barınma ve sağlık şartlarının insani olması</a:t>
            </a:r>
          </a:p>
          <a:p>
            <a:pPr lvl="1"/>
            <a:r>
              <a:rPr lang="tr-TR" dirty="0" smtClean="0"/>
              <a:t>Entelektüel ihtiyaçlara cevap verilmesi</a:t>
            </a:r>
          </a:p>
          <a:p>
            <a:pPr lvl="1"/>
            <a:r>
              <a:rPr lang="tr-TR" dirty="0" smtClean="0"/>
              <a:t>Haksız tutuklamaya karşı </a:t>
            </a:r>
            <a:r>
              <a:rPr lang="tr-TR" dirty="0" err="1" smtClean="0"/>
              <a:t>tazminak</a:t>
            </a:r>
            <a:endParaRPr lang="tr-TR" dirty="0"/>
          </a:p>
        </p:txBody>
      </p:sp>
    </p:spTree>
    <p:extLst>
      <p:ext uri="{BB962C8B-B14F-4D97-AF65-F5344CB8AC3E}">
        <p14:creationId xmlns:p14="http://schemas.microsoft.com/office/powerpoint/2010/main" val="349872975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 arama özgürlüğü</a:t>
            </a:r>
            <a:endParaRPr lang="tr-TR" dirty="0"/>
          </a:p>
        </p:txBody>
      </p:sp>
      <p:sp>
        <p:nvSpPr>
          <p:cNvPr id="3" name="İçerik Yer Tutucusu 2"/>
          <p:cNvSpPr>
            <a:spLocks noGrp="1"/>
          </p:cNvSpPr>
          <p:nvPr>
            <p:ph idx="1"/>
          </p:nvPr>
        </p:nvSpPr>
        <p:spPr/>
        <p:txBody>
          <a:bodyPr>
            <a:normAutofit lnSpcReduction="10000"/>
          </a:bodyPr>
          <a:lstStyle/>
          <a:p>
            <a:r>
              <a:rPr lang="tr-TR" dirty="0" smtClean="0"/>
              <a:t>Temel hakların korunmasının bir aracıdır</a:t>
            </a:r>
          </a:p>
          <a:p>
            <a:r>
              <a:rPr lang="tr-TR" dirty="0" smtClean="0"/>
              <a:t>«Etkili başvurma hakkı» da denir</a:t>
            </a:r>
          </a:p>
          <a:p>
            <a:r>
              <a:rPr lang="tr-TR" dirty="0" smtClean="0"/>
              <a:t>Hukuki dayanak</a:t>
            </a:r>
          </a:p>
          <a:p>
            <a:pPr lvl="1"/>
            <a:r>
              <a:rPr lang="tr-TR" dirty="0" smtClean="0"/>
              <a:t>Anayasa m. 36 – 40 – 74 </a:t>
            </a:r>
          </a:p>
          <a:p>
            <a:pPr lvl="1"/>
            <a:r>
              <a:rPr lang="tr-TR" dirty="0" smtClean="0"/>
              <a:t>AİHS m. 13</a:t>
            </a:r>
          </a:p>
          <a:p>
            <a:r>
              <a:rPr lang="tr-TR" dirty="0" smtClean="0"/>
              <a:t>Hak ve özgürlüklerin ihlal edilmesi halinde (bu ihlal özel bireylerden de gelebilir) bir makama başvurulması</a:t>
            </a:r>
          </a:p>
          <a:p>
            <a:pPr lvl="1"/>
            <a:r>
              <a:rPr lang="tr-TR" dirty="0" smtClean="0"/>
              <a:t>Yargısal makamlar </a:t>
            </a:r>
            <a:r>
              <a:rPr lang="tr-TR" dirty="0" smtClean="0">
                <a:sym typeface="Wingdings" panose="05000000000000000000" pitchFamily="2" charset="2"/>
              </a:rPr>
              <a:t> dava açma hakkı</a:t>
            </a:r>
          </a:p>
          <a:p>
            <a:pPr lvl="1"/>
            <a:r>
              <a:rPr lang="tr-TR" dirty="0" smtClean="0">
                <a:sym typeface="Wingdings" panose="05000000000000000000" pitchFamily="2" charset="2"/>
              </a:rPr>
              <a:t>İdari başvuru yolu</a:t>
            </a:r>
          </a:p>
          <a:p>
            <a:pPr lvl="2"/>
            <a:r>
              <a:rPr lang="tr-TR" dirty="0" smtClean="0">
                <a:sym typeface="Wingdings" panose="05000000000000000000" pitchFamily="2" charset="2"/>
              </a:rPr>
              <a:t>TBMM</a:t>
            </a:r>
          </a:p>
          <a:p>
            <a:pPr lvl="2"/>
            <a:r>
              <a:rPr lang="tr-TR" dirty="0" smtClean="0">
                <a:sym typeface="Wingdings" panose="05000000000000000000" pitchFamily="2" charset="2"/>
              </a:rPr>
              <a:t>Kamu Denetçiliği (Ombudsman)</a:t>
            </a:r>
            <a:endParaRPr lang="tr-TR" dirty="0" smtClean="0"/>
          </a:p>
          <a:p>
            <a:r>
              <a:rPr lang="tr-TR" dirty="0" smtClean="0"/>
              <a:t>Etkili başvuru denmesinin sebebi, hayali-teorik-göstermelik olmamasını ifade eder</a:t>
            </a:r>
          </a:p>
          <a:p>
            <a:endParaRPr lang="tr-TR" dirty="0"/>
          </a:p>
        </p:txBody>
      </p:sp>
    </p:spTree>
    <p:extLst>
      <p:ext uri="{BB962C8B-B14F-4D97-AF65-F5344CB8AC3E}">
        <p14:creationId xmlns:p14="http://schemas.microsoft.com/office/powerpoint/2010/main" val="396565712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hayatın gizliliği ve aile hayatının korunması</a:t>
            </a:r>
            <a:endParaRPr lang="tr-TR" dirty="0"/>
          </a:p>
        </p:txBody>
      </p:sp>
      <p:sp>
        <p:nvSpPr>
          <p:cNvPr id="3" name="İçerik Yer Tutucusu 2"/>
          <p:cNvSpPr>
            <a:spLocks noGrp="1"/>
          </p:cNvSpPr>
          <p:nvPr>
            <p:ph idx="1"/>
          </p:nvPr>
        </p:nvSpPr>
        <p:spPr/>
        <p:txBody>
          <a:bodyPr/>
          <a:lstStyle/>
          <a:p>
            <a:r>
              <a:rPr lang="tr-TR" dirty="0" smtClean="0"/>
              <a:t>Özel hayat</a:t>
            </a:r>
          </a:p>
          <a:p>
            <a:pPr lvl="1"/>
            <a:r>
              <a:rPr lang="tr-TR" dirty="0" smtClean="0"/>
              <a:t>Kişinin özel hayatının başkalarının karışmasından muaf olarak serbestçe düzenlenmesi ve yaşamasıdır.</a:t>
            </a:r>
          </a:p>
          <a:p>
            <a:pPr lvl="1"/>
            <a:r>
              <a:rPr lang="tr-TR" dirty="0" smtClean="0"/>
              <a:t>Konut da özel hayatın bir parçasıdır</a:t>
            </a:r>
          </a:p>
          <a:p>
            <a:pPr lvl="1"/>
            <a:r>
              <a:rPr lang="tr-TR" dirty="0" smtClean="0"/>
              <a:t>Cinsel yaşam, psikolojik durum, sağlık durumu</a:t>
            </a:r>
          </a:p>
          <a:p>
            <a:pPr lvl="1"/>
            <a:r>
              <a:rPr lang="tr-TR" dirty="0" smtClean="0"/>
              <a:t>Özel evrakları</a:t>
            </a:r>
          </a:p>
          <a:p>
            <a:pPr lvl="1"/>
            <a:r>
              <a:rPr lang="tr-TR" dirty="0" smtClean="0"/>
              <a:t>İletişim kayıtları</a:t>
            </a:r>
          </a:p>
          <a:p>
            <a:pPr lvl="1"/>
            <a:r>
              <a:rPr lang="tr-TR" dirty="0" smtClean="0"/>
              <a:t>Yaşam tarzı, sırları</a:t>
            </a:r>
          </a:p>
          <a:p>
            <a:r>
              <a:rPr lang="tr-TR" dirty="0" smtClean="0"/>
              <a:t>Aile hayatı</a:t>
            </a:r>
          </a:p>
          <a:p>
            <a:pPr lvl="1"/>
            <a:r>
              <a:rPr lang="tr-TR" dirty="0" smtClean="0"/>
              <a:t>Kişinin aile içi ilişkilerinin başkalarının müdahalesinden uzak olması</a:t>
            </a:r>
          </a:p>
          <a:p>
            <a:pPr lvl="1"/>
            <a:r>
              <a:rPr lang="tr-TR" dirty="0" smtClean="0"/>
              <a:t>Resmi evlilik bağının olması şart değildir</a:t>
            </a:r>
          </a:p>
          <a:p>
            <a:endParaRPr lang="tr-TR" dirty="0"/>
          </a:p>
        </p:txBody>
      </p:sp>
    </p:spTree>
    <p:extLst>
      <p:ext uri="{BB962C8B-B14F-4D97-AF65-F5344CB8AC3E}">
        <p14:creationId xmlns:p14="http://schemas.microsoft.com/office/powerpoint/2010/main" val="305195889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Hukuki dayanak</a:t>
            </a:r>
          </a:p>
          <a:p>
            <a:pPr lvl="1"/>
            <a:r>
              <a:rPr lang="tr-TR" dirty="0" smtClean="0"/>
              <a:t>Anayasa m. 20-21-22</a:t>
            </a:r>
          </a:p>
          <a:p>
            <a:pPr lvl="1"/>
            <a:r>
              <a:rPr lang="tr-TR" dirty="0" smtClean="0"/>
              <a:t>AİHS m. 8</a:t>
            </a:r>
          </a:p>
          <a:p>
            <a:r>
              <a:rPr lang="tr-TR" dirty="0" smtClean="0"/>
              <a:t>AİHM içtihatlarına göre, görevleri veya meslekleri gereği kamuya mal olan kişilerin özel yaşam alanı daha dardır</a:t>
            </a:r>
          </a:p>
          <a:p>
            <a:r>
              <a:rPr lang="tr-TR" dirty="0" smtClean="0"/>
              <a:t>Bu haklara kimi durularda sınırlama getirilebilir, müdahale edilebilir</a:t>
            </a:r>
          </a:p>
          <a:p>
            <a:pPr lvl="1"/>
            <a:r>
              <a:rPr lang="tr-TR" dirty="0" smtClean="0"/>
              <a:t>Anayasada yazan hususlar</a:t>
            </a:r>
          </a:p>
          <a:p>
            <a:pPr lvl="1"/>
            <a:r>
              <a:rPr lang="tr-TR" dirty="0" smtClean="0"/>
              <a:t>Hakim kararı</a:t>
            </a:r>
          </a:p>
          <a:p>
            <a:endParaRPr lang="tr-TR" dirty="0" smtClean="0"/>
          </a:p>
          <a:p>
            <a:endParaRPr lang="tr-TR" dirty="0"/>
          </a:p>
        </p:txBody>
      </p:sp>
    </p:spTree>
    <p:extLst>
      <p:ext uri="{BB962C8B-B14F-4D97-AF65-F5344CB8AC3E}">
        <p14:creationId xmlns:p14="http://schemas.microsoft.com/office/powerpoint/2010/main" val="262099244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Yerleşme ve seyahat özgürlüğü</a:t>
            </a:r>
            <a:endParaRPr lang="tr-TR" dirty="0"/>
          </a:p>
        </p:txBody>
      </p:sp>
      <p:sp>
        <p:nvSpPr>
          <p:cNvPr id="3" name="İçerik Yer Tutucusu 2"/>
          <p:cNvSpPr>
            <a:spLocks noGrp="1"/>
          </p:cNvSpPr>
          <p:nvPr>
            <p:ph idx="1"/>
          </p:nvPr>
        </p:nvSpPr>
        <p:spPr/>
        <p:txBody>
          <a:bodyPr/>
          <a:lstStyle/>
          <a:p>
            <a:r>
              <a:rPr lang="tr-TR" dirty="0" smtClean="0"/>
              <a:t>Bir devletin ülkesinde herkes hukuka uygun olarak seyahat edebilir</a:t>
            </a:r>
          </a:p>
          <a:p>
            <a:r>
              <a:rPr lang="tr-TR" dirty="0" smtClean="0"/>
              <a:t>İkamet edebilir</a:t>
            </a:r>
          </a:p>
          <a:p>
            <a:r>
              <a:rPr lang="tr-TR" dirty="0" smtClean="0"/>
              <a:t>Yurt dışına çıkma bakımından kısıtlamalar getirilebilir</a:t>
            </a:r>
          </a:p>
          <a:p>
            <a:r>
              <a:rPr lang="tr-TR" dirty="0" smtClean="0"/>
              <a:t>Yabancılara yönelik kısıtlamalar getirilebilir</a:t>
            </a:r>
          </a:p>
          <a:p>
            <a:r>
              <a:rPr lang="tr-TR" dirty="0" smtClean="0"/>
              <a:t>Yabancıları toplu olarak </a:t>
            </a:r>
            <a:r>
              <a:rPr lang="tr-TR" dirty="0" err="1" smtClean="0"/>
              <a:t>sınırdışı</a:t>
            </a:r>
            <a:r>
              <a:rPr lang="tr-TR" dirty="0" smtClean="0"/>
              <a:t> etmek yasaktır</a:t>
            </a:r>
          </a:p>
          <a:p>
            <a:r>
              <a:rPr lang="tr-TR" dirty="0" smtClean="0"/>
              <a:t>Hukuki dayanak</a:t>
            </a:r>
          </a:p>
          <a:p>
            <a:pPr lvl="1"/>
            <a:r>
              <a:rPr lang="tr-TR" dirty="0" smtClean="0"/>
              <a:t>Anayasa m. 23</a:t>
            </a:r>
          </a:p>
          <a:p>
            <a:pPr lvl="1"/>
            <a:r>
              <a:rPr lang="tr-TR" dirty="0" smtClean="0"/>
              <a:t>AİHS (1968) 4 </a:t>
            </a:r>
            <a:r>
              <a:rPr lang="tr-TR" dirty="0" err="1" smtClean="0"/>
              <a:t>nolu</a:t>
            </a:r>
            <a:r>
              <a:rPr lang="tr-TR" dirty="0" smtClean="0"/>
              <a:t> ek protokol </a:t>
            </a:r>
          </a:p>
          <a:p>
            <a:endParaRPr lang="tr-TR" dirty="0"/>
          </a:p>
        </p:txBody>
      </p:sp>
    </p:spTree>
    <p:extLst>
      <p:ext uri="{BB962C8B-B14F-4D97-AF65-F5344CB8AC3E}">
        <p14:creationId xmlns:p14="http://schemas.microsoft.com/office/powerpoint/2010/main" val="146569605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 vicdan ve din özgürlüğü</a:t>
            </a:r>
            <a:endParaRPr lang="tr-TR" dirty="0"/>
          </a:p>
        </p:txBody>
      </p:sp>
      <p:sp>
        <p:nvSpPr>
          <p:cNvPr id="3" name="İçerik Yer Tutucusu 2"/>
          <p:cNvSpPr>
            <a:spLocks noGrp="1"/>
          </p:cNvSpPr>
          <p:nvPr>
            <p:ph idx="1"/>
          </p:nvPr>
        </p:nvSpPr>
        <p:spPr/>
        <p:txBody>
          <a:bodyPr>
            <a:normAutofit/>
          </a:bodyPr>
          <a:lstStyle/>
          <a:p>
            <a:r>
              <a:rPr lang="tr-TR" dirty="0" smtClean="0"/>
              <a:t>Liberal hak anlayışının özünü oluşturur</a:t>
            </a:r>
          </a:p>
          <a:p>
            <a:r>
              <a:rPr lang="tr-TR" dirty="0" smtClean="0"/>
              <a:t>İki aşamalıdır</a:t>
            </a:r>
          </a:p>
          <a:p>
            <a:pPr lvl="1"/>
            <a:r>
              <a:rPr lang="tr-TR" dirty="0" smtClean="0"/>
              <a:t>Vicdani kanaate sahip olmak – metafizik inanç</a:t>
            </a:r>
          </a:p>
          <a:p>
            <a:pPr lvl="1"/>
            <a:r>
              <a:rPr lang="tr-TR" dirty="0" smtClean="0"/>
              <a:t>Bunun dışa vurumu -izhar</a:t>
            </a:r>
          </a:p>
          <a:p>
            <a:r>
              <a:rPr lang="tr-TR" dirty="0" smtClean="0"/>
              <a:t>Kapsamı</a:t>
            </a:r>
          </a:p>
          <a:p>
            <a:pPr lvl="1"/>
            <a:r>
              <a:rPr lang="tr-TR" dirty="0" smtClean="0"/>
              <a:t>Bir dine girme, din değiştirme</a:t>
            </a:r>
          </a:p>
          <a:p>
            <a:pPr lvl="1"/>
            <a:r>
              <a:rPr lang="tr-TR" dirty="0" smtClean="0"/>
              <a:t>Tek başına veya toplu ibadet yapabilme</a:t>
            </a:r>
          </a:p>
          <a:p>
            <a:pPr lvl="1"/>
            <a:r>
              <a:rPr lang="tr-TR" dirty="0" smtClean="0"/>
              <a:t>İnancını ifade edebilme</a:t>
            </a:r>
          </a:p>
          <a:p>
            <a:pPr lvl="1"/>
            <a:r>
              <a:rPr lang="tr-TR" dirty="0" smtClean="0"/>
              <a:t>Din özgürlüğünün öznesi sadece gerçek kişilerdir, ancak bu özgürlükten tüzel kişilikler de yararlanabilir </a:t>
            </a:r>
          </a:p>
          <a:p>
            <a:r>
              <a:rPr lang="tr-TR" dirty="0" smtClean="0"/>
              <a:t>Mutlak bir özgürlüktür, olağanüstü hallerde bile sınırlandırılamaz</a:t>
            </a:r>
          </a:p>
          <a:p>
            <a:endParaRPr lang="tr-TR" dirty="0"/>
          </a:p>
        </p:txBody>
      </p:sp>
    </p:spTree>
    <p:extLst>
      <p:ext uri="{BB962C8B-B14F-4D97-AF65-F5344CB8AC3E}">
        <p14:creationId xmlns:p14="http://schemas.microsoft.com/office/powerpoint/2010/main" val="55763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HAKKIN UNSURLARI</a:t>
            </a:r>
            <a:endParaRPr lang="tr-TR" dirty="0"/>
          </a:p>
        </p:txBody>
      </p:sp>
      <p:sp>
        <p:nvSpPr>
          <p:cNvPr id="3" name="İçerik Yer Tutucusu 2"/>
          <p:cNvSpPr>
            <a:spLocks noGrp="1"/>
          </p:cNvSpPr>
          <p:nvPr>
            <p:ph idx="1"/>
          </p:nvPr>
        </p:nvSpPr>
        <p:spPr>
          <a:noFill/>
        </p:spPr>
        <p:txBody>
          <a:bodyPr>
            <a:normAutofit/>
          </a:bodyPr>
          <a:lstStyle/>
          <a:p>
            <a:r>
              <a:rPr lang="tr-TR" dirty="0" smtClean="0">
                <a:solidFill>
                  <a:srgbClr val="FF0000"/>
                </a:solidFill>
              </a:rPr>
              <a:t>1- YETKİ: </a:t>
            </a:r>
            <a:r>
              <a:rPr lang="tr-TR" dirty="0" smtClean="0"/>
              <a:t>Hak sahibi, bir şeyi yapıp yapmamaya yetkilidir. İsterse hakkını kullanmayabilir.</a:t>
            </a:r>
          </a:p>
          <a:p>
            <a:r>
              <a:rPr lang="tr-TR" dirty="0" smtClean="0">
                <a:solidFill>
                  <a:srgbClr val="FF0000"/>
                </a:solidFill>
              </a:rPr>
              <a:t>2- TALEP: </a:t>
            </a:r>
            <a:r>
              <a:rPr lang="tr-TR" dirty="0" smtClean="0"/>
              <a:t>Hak sahibinin olumlu veya olumsuz talepte bulunma yetkisi vardır.</a:t>
            </a:r>
          </a:p>
          <a:p>
            <a:r>
              <a:rPr lang="tr-TR" dirty="0" smtClean="0">
                <a:solidFill>
                  <a:srgbClr val="FF0000"/>
                </a:solidFill>
              </a:rPr>
              <a:t>3- SAYGI GÖSTERİLME ZORUNLULUĞU: </a:t>
            </a:r>
            <a:r>
              <a:rPr lang="tr-TR" dirty="0" smtClean="0"/>
              <a:t>Bir hak sahibi olmak, ona saygı gösterilmesini meşru olarak beklemektir. Hak bireyin tek başına bir zihinsel ürünü değildir, başkalarınca da kabulü gerekir.</a:t>
            </a:r>
            <a:endParaRPr lang="tr-TR" dirty="0"/>
          </a:p>
        </p:txBody>
      </p:sp>
    </p:spTree>
    <p:extLst>
      <p:ext uri="{BB962C8B-B14F-4D97-AF65-F5344CB8AC3E}">
        <p14:creationId xmlns:p14="http://schemas.microsoft.com/office/powerpoint/2010/main" val="216266964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68086"/>
            <a:ext cx="7620000" cy="5932714"/>
          </a:xfrm>
        </p:spPr>
        <p:txBody>
          <a:bodyPr>
            <a:normAutofit fontScale="92500" lnSpcReduction="10000"/>
          </a:bodyPr>
          <a:lstStyle/>
          <a:p>
            <a:r>
              <a:rPr lang="tr-TR" dirty="0" smtClean="0"/>
              <a:t>Unsurları</a:t>
            </a:r>
          </a:p>
          <a:p>
            <a:pPr lvl="1"/>
            <a:r>
              <a:rPr lang="tr-TR" dirty="0" smtClean="0"/>
              <a:t>Bir dine inanma ya da inanmama</a:t>
            </a:r>
          </a:p>
          <a:p>
            <a:pPr lvl="2"/>
            <a:r>
              <a:rPr lang="tr-TR" dirty="0" smtClean="0"/>
              <a:t>İnanan-inanmayan-şüphe duyan herkesi kapsar</a:t>
            </a:r>
          </a:p>
          <a:p>
            <a:pPr lvl="2"/>
            <a:r>
              <a:rPr lang="tr-TR" dirty="0" smtClean="0"/>
              <a:t>İnsanlar arasında dini inançlarından dolayı ayrım yapılamaz</a:t>
            </a:r>
          </a:p>
          <a:p>
            <a:pPr lvl="2"/>
            <a:r>
              <a:rPr lang="tr-TR" dirty="0" smtClean="0"/>
              <a:t>İnançlarından dolayı kınanmayı ve ayrımcılığa maruz kalmayı engeller</a:t>
            </a:r>
          </a:p>
          <a:p>
            <a:pPr lvl="2"/>
            <a:r>
              <a:rPr lang="tr-TR" dirty="0" smtClean="0"/>
              <a:t>Devletin bir dini benimsemesi veya resmileştirmesi ile bağdaşmaz</a:t>
            </a:r>
          </a:p>
          <a:p>
            <a:pPr lvl="2"/>
            <a:r>
              <a:rPr lang="tr-TR" dirty="0" smtClean="0"/>
              <a:t>Vicdani </a:t>
            </a:r>
            <a:r>
              <a:rPr lang="tr-TR" dirty="0" err="1" smtClean="0"/>
              <a:t>red</a:t>
            </a:r>
            <a:r>
              <a:rPr lang="tr-TR" dirty="0" smtClean="0"/>
              <a:t> bu maddenin koruması altındadır</a:t>
            </a:r>
          </a:p>
          <a:p>
            <a:pPr lvl="1"/>
            <a:r>
              <a:rPr lang="tr-TR" dirty="0" smtClean="0"/>
              <a:t>Dinin gereklerini yerine getirme özgürlüğü</a:t>
            </a:r>
          </a:p>
          <a:p>
            <a:pPr lvl="2"/>
            <a:r>
              <a:rPr lang="tr-TR" dirty="0" smtClean="0"/>
              <a:t>Bireylerin dini vecibelerini yerine getirmelerinin garanti altına alınması</a:t>
            </a:r>
          </a:p>
          <a:p>
            <a:pPr lvl="2"/>
            <a:r>
              <a:rPr lang="tr-TR" dirty="0" smtClean="0"/>
              <a:t>Mutlak değildir</a:t>
            </a:r>
          </a:p>
          <a:p>
            <a:pPr lvl="1"/>
            <a:r>
              <a:rPr lang="tr-TR" dirty="0" smtClean="0"/>
              <a:t>Dini tebliği ve telkin özgürlüğü</a:t>
            </a:r>
          </a:p>
          <a:p>
            <a:pPr lvl="2"/>
            <a:r>
              <a:rPr lang="tr-TR" dirty="0" smtClean="0"/>
              <a:t>İnanç özgürlüğü tebliği de kapsar</a:t>
            </a:r>
          </a:p>
          <a:p>
            <a:pPr lvl="2"/>
            <a:r>
              <a:rPr lang="tr-TR" dirty="0" smtClean="0"/>
              <a:t>Devlet bir dinin ne olduğunu belirleme yetkisine sahip değildir (her türlü inanç bu kapsamda değerlendirilmelidir)</a:t>
            </a:r>
          </a:p>
          <a:p>
            <a:pPr lvl="1"/>
            <a:r>
              <a:rPr lang="tr-TR" dirty="0" smtClean="0"/>
              <a:t>Dini öğretim ve eğitim özgürlüğü</a:t>
            </a:r>
          </a:p>
          <a:p>
            <a:pPr lvl="2"/>
            <a:r>
              <a:rPr lang="tr-TR" dirty="0" smtClean="0"/>
              <a:t>Sözleşmenin 1 </a:t>
            </a:r>
            <a:r>
              <a:rPr lang="tr-TR" dirty="0" err="1" smtClean="0"/>
              <a:t>nolu</a:t>
            </a:r>
            <a:r>
              <a:rPr lang="tr-TR" dirty="0" smtClean="0"/>
              <a:t> protokolü çocukların dini eğitimlerine ailelerinin karar verebileceğini belirlemektedir</a:t>
            </a:r>
          </a:p>
          <a:p>
            <a:pPr lvl="2"/>
            <a:r>
              <a:rPr lang="tr-TR" dirty="0" smtClean="0"/>
              <a:t>Zorunlu din dersleri, objektif, eleştirel ve çoğulcu olduğu müddetçe din özgürlüğüyle bağdaşabilir</a:t>
            </a:r>
          </a:p>
          <a:p>
            <a:endParaRPr lang="tr-TR" dirty="0" smtClean="0"/>
          </a:p>
          <a:p>
            <a:endParaRPr lang="tr-TR" dirty="0"/>
          </a:p>
        </p:txBody>
      </p:sp>
    </p:spTree>
    <p:extLst>
      <p:ext uri="{BB962C8B-B14F-4D97-AF65-F5344CB8AC3E}">
        <p14:creationId xmlns:p14="http://schemas.microsoft.com/office/powerpoint/2010/main" val="74357130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Hukuki dayanak</a:t>
            </a:r>
          </a:p>
          <a:p>
            <a:pPr lvl="1"/>
            <a:r>
              <a:rPr lang="tr-TR" dirty="0" smtClean="0"/>
              <a:t>Anayasa m. 24</a:t>
            </a:r>
          </a:p>
          <a:p>
            <a:pPr lvl="1"/>
            <a:r>
              <a:rPr lang="tr-TR" dirty="0" smtClean="0"/>
              <a:t>AİHS s. 9</a:t>
            </a:r>
          </a:p>
          <a:p>
            <a:r>
              <a:rPr lang="tr-TR" dirty="0" smtClean="0"/>
              <a:t>Sınırları</a:t>
            </a:r>
          </a:p>
          <a:p>
            <a:pPr lvl="1"/>
            <a:r>
              <a:rPr lang="tr-TR" dirty="0" smtClean="0"/>
              <a:t>İhzar özgürlüğü;</a:t>
            </a:r>
          </a:p>
          <a:p>
            <a:pPr lvl="2"/>
            <a:r>
              <a:rPr lang="tr-TR" dirty="0" smtClean="0"/>
              <a:t>kamu güvenliği, </a:t>
            </a:r>
          </a:p>
          <a:p>
            <a:pPr lvl="2"/>
            <a:r>
              <a:rPr lang="tr-TR" dirty="0" smtClean="0"/>
              <a:t>kamu düzeni, </a:t>
            </a:r>
          </a:p>
          <a:p>
            <a:pPr lvl="2"/>
            <a:r>
              <a:rPr lang="tr-TR" dirty="0" smtClean="0"/>
              <a:t>genel sağlık, </a:t>
            </a:r>
          </a:p>
          <a:p>
            <a:pPr lvl="2"/>
            <a:r>
              <a:rPr lang="tr-TR" dirty="0" smtClean="0"/>
              <a:t>genel ahlak </a:t>
            </a:r>
          </a:p>
          <a:p>
            <a:pPr lvl="2"/>
            <a:r>
              <a:rPr lang="tr-TR" dirty="0" smtClean="0"/>
              <a:t>başkalarının hak ve özgürlüklerini korumak</a:t>
            </a:r>
          </a:p>
          <a:p>
            <a:pPr lvl="1"/>
            <a:r>
              <a:rPr lang="tr-TR" dirty="0" smtClean="0"/>
              <a:t>amacıyla sınırlandırılabilir</a:t>
            </a:r>
          </a:p>
          <a:p>
            <a:r>
              <a:rPr lang="tr-TR" dirty="0" smtClean="0"/>
              <a:t>Dini istismar yasağı (AY, m. </a:t>
            </a:r>
            <a:r>
              <a:rPr lang="tr-TR" smtClean="0"/>
              <a:t>24/son fıkra)</a:t>
            </a:r>
            <a:endParaRPr lang="tr-TR" dirty="0"/>
          </a:p>
        </p:txBody>
      </p:sp>
    </p:spTree>
    <p:extLst>
      <p:ext uri="{BB962C8B-B14F-4D97-AF65-F5344CB8AC3E}">
        <p14:creationId xmlns:p14="http://schemas.microsoft.com/office/powerpoint/2010/main" val="130603895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smtClean="0">
                <a:solidFill>
                  <a:schemeClr val="tx2"/>
                </a:solidFill>
                <a:latin typeface="+mj-lt"/>
                <a:ea typeface="+mj-ea"/>
                <a:cs typeface="+mj-cs"/>
              </a:rPr>
              <a:t>Katılım hakları</a:t>
            </a:r>
            <a:endParaRPr lang="tr-TR" sz="4000" spc="-100" dirty="0">
              <a:solidFill>
                <a:schemeClr val="tx2"/>
              </a:solidFill>
              <a:latin typeface="+mj-lt"/>
              <a:ea typeface="+mj-ea"/>
              <a:cs typeface="+mj-cs"/>
            </a:endParaRPr>
          </a:p>
          <a:p>
            <a:r>
              <a:rPr lang="tr-TR" sz="4000" spc="-100" dirty="0" smtClean="0">
                <a:solidFill>
                  <a:schemeClr val="tx2"/>
                </a:solidFill>
                <a:latin typeface="+mj-lt"/>
                <a:ea typeface="+mj-ea"/>
                <a:cs typeface="+mj-cs"/>
              </a:rPr>
              <a:t>(9.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4274561260"/>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Katılım hakları</a:t>
            </a:r>
            <a:endParaRPr lang="en-US" dirty="0"/>
          </a:p>
        </p:txBody>
      </p:sp>
      <p:sp>
        <p:nvSpPr>
          <p:cNvPr id="3" name="İçerik Yer Tutucusu 2"/>
          <p:cNvSpPr>
            <a:spLocks noGrp="1"/>
          </p:cNvSpPr>
          <p:nvPr>
            <p:ph sz="quarter" idx="1"/>
          </p:nvPr>
        </p:nvSpPr>
        <p:spPr/>
        <p:txBody>
          <a:bodyPr/>
          <a:lstStyle/>
          <a:p>
            <a:r>
              <a:rPr lang="tr-TR" dirty="0" smtClean="0"/>
              <a:t>Kişilerin siyasal toplumun üyesi olmaları ve toplumun yönetimine katılmalarını sağlayan ve böylelikle demokrasiyi mümkün kılan haklardır.</a:t>
            </a:r>
          </a:p>
          <a:p>
            <a:r>
              <a:rPr lang="tr-TR" dirty="0" smtClean="0"/>
              <a:t>Ele </a:t>
            </a:r>
            <a:r>
              <a:rPr lang="tr-TR" dirty="0"/>
              <a:t>alınacak hak ve </a:t>
            </a:r>
            <a:r>
              <a:rPr lang="tr-TR" dirty="0" smtClean="0"/>
              <a:t>özgürlükler</a:t>
            </a:r>
          </a:p>
          <a:p>
            <a:pPr lvl="1"/>
            <a:r>
              <a:rPr lang="tr-TR" dirty="0" smtClean="0"/>
              <a:t>İfade özgürlüğü</a:t>
            </a:r>
          </a:p>
          <a:p>
            <a:pPr lvl="1"/>
            <a:r>
              <a:rPr lang="tr-TR" dirty="0" smtClean="0"/>
              <a:t>Örgütlenme özgürlüğü</a:t>
            </a:r>
          </a:p>
          <a:p>
            <a:pPr lvl="1"/>
            <a:r>
              <a:rPr lang="tr-TR" dirty="0" smtClean="0"/>
              <a:t>Toplantı ve gösteri yürüyüşü</a:t>
            </a:r>
            <a:endParaRPr lang="en-US" dirty="0"/>
          </a:p>
        </p:txBody>
      </p:sp>
    </p:spTree>
    <p:extLst>
      <p:ext uri="{BB962C8B-B14F-4D97-AF65-F5344CB8AC3E}">
        <p14:creationId xmlns:p14="http://schemas.microsoft.com/office/powerpoint/2010/main" val="389269061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İfade özgürlüğü</a:t>
            </a:r>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smtClean="0"/>
              <a:t>Bir duygu ve düşüncenin dışa vurumu demektir.</a:t>
            </a:r>
          </a:p>
          <a:p>
            <a:r>
              <a:rPr lang="tr-TR" dirty="0" smtClean="0"/>
              <a:t>Geniş anlamıyla bir çok hak ve özgürlük ifade özgürlüğü kapsamındadır</a:t>
            </a:r>
          </a:p>
          <a:p>
            <a:pPr lvl="1"/>
            <a:r>
              <a:rPr lang="tr-TR" dirty="0" smtClean="0"/>
              <a:t>Toplanma, göster, yürüyüş, örgütlenme, sanatsal faaliyet</a:t>
            </a:r>
          </a:p>
          <a:p>
            <a:r>
              <a:rPr lang="tr-TR" dirty="0" smtClean="0"/>
              <a:t>Dar anlamda</a:t>
            </a:r>
          </a:p>
          <a:p>
            <a:pPr lvl="1"/>
            <a:r>
              <a:rPr lang="tr-TR" dirty="0" smtClean="0"/>
              <a:t>Müstakil olarak korunan hakların dışında kalan ifade türleri</a:t>
            </a:r>
          </a:p>
          <a:p>
            <a:r>
              <a:rPr lang="tr-TR" dirty="0" smtClean="0"/>
              <a:t>Demokrasinin olmazsa olmaz şartıdır</a:t>
            </a:r>
          </a:p>
          <a:p>
            <a:r>
              <a:rPr lang="tr-TR" dirty="0" smtClean="0"/>
              <a:t>Toplumda kanaat oluşması ve kamusal tartışmaları mümkün kılar</a:t>
            </a:r>
          </a:p>
          <a:p>
            <a:r>
              <a:rPr lang="tr-TR" dirty="0" smtClean="0"/>
              <a:t>Tartışmanın olmadığı yerde kamunun iyiliğine olanları tespit etmek mümkün değildir.</a:t>
            </a:r>
          </a:p>
          <a:p>
            <a:r>
              <a:rPr lang="tr-TR" dirty="0" smtClean="0"/>
              <a:t>Kamusal eleştiri (kamu otoritelerinin alenen eleştirisi) demokrasinin temel taşıdır</a:t>
            </a:r>
          </a:p>
          <a:p>
            <a:r>
              <a:rPr lang="tr-TR" dirty="0" smtClean="0"/>
              <a:t>Demokrasilerde en üstün otorite halk ise, herhangi bir fikrin halka ulaşmasını kimse engelleyemez</a:t>
            </a:r>
            <a:endParaRPr lang="tr-TR" dirty="0"/>
          </a:p>
        </p:txBody>
      </p:sp>
    </p:spTree>
    <p:extLst>
      <p:ext uri="{BB962C8B-B14F-4D97-AF65-F5344CB8AC3E}">
        <p14:creationId xmlns:p14="http://schemas.microsoft.com/office/powerpoint/2010/main" val="303089884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Kişinin kendini gerçekleştirmesinin en önemli aracıdır</a:t>
            </a:r>
          </a:p>
          <a:p>
            <a:pPr lvl="1"/>
            <a:r>
              <a:rPr lang="tr-TR" dirty="0" smtClean="0"/>
              <a:t>Sadece araç değil, aynı zamanda değerdir</a:t>
            </a:r>
          </a:p>
          <a:p>
            <a:pPr lvl="1"/>
            <a:r>
              <a:rPr lang="tr-TR" dirty="0" smtClean="0"/>
              <a:t>İyi bir hayatın sorunlu unsurudur</a:t>
            </a:r>
          </a:p>
          <a:p>
            <a:pPr lvl="1"/>
            <a:r>
              <a:rPr lang="tr-TR" dirty="0" smtClean="0"/>
              <a:t>«</a:t>
            </a:r>
            <a:r>
              <a:rPr lang="tr-TR" dirty="0" err="1"/>
              <a:t>K</a:t>
            </a:r>
            <a:r>
              <a:rPr lang="tr-TR" dirty="0" err="1" smtClean="0"/>
              <a:t>işi»lik</a:t>
            </a:r>
            <a:r>
              <a:rPr lang="tr-TR" dirty="0" smtClean="0"/>
              <a:t> kendini ifadeyle vücut bulur </a:t>
            </a:r>
            <a:r>
              <a:rPr lang="tr-TR" dirty="0" smtClean="0">
                <a:sym typeface="Wingdings" panose="05000000000000000000" pitchFamily="2" charset="2"/>
              </a:rPr>
              <a:t> iyi bir hayatın vazgeçilmez unsurudur</a:t>
            </a:r>
          </a:p>
          <a:p>
            <a:pPr lvl="1"/>
            <a:r>
              <a:rPr lang="tr-TR" dirty="0" smtClean="0">
                <a:sym typeface="Wingdings" panose="05000000000000000000" pitchFamily="2" charset="2"/>
              </a:rPr>
              <a:t>Dini, ahlaki, felsefi ve bilimsel hakikatin ne olduğunu otorite değil, kişisel tercihler belirler</a:t>
            </a:r>
          </a:p>
          <a:p>
            <a:r>
              <a:rPr lang="tr-TR" dirty="0" smtClean="0">
                <a:sym typeface="Wingdings" panose="05000000000000000000" pitchFamily="2" charset="2"/>
              </a:rPr>
              <a:t>Fikirlerin yarışması hakikatleri ortaya çıkarır</a:t>
            </a:r>
          </a:p>
          <a:p>
            <a:pPr lvl="1"/>
            <a:r>
              <a:rPr lang="sv-SE" dirty="0"/>
              <a:t>barika-i hakikat müsademe-i efkardan çıkar</a:t>
            </a:r>
            <a:endParaRPr lang="tr-TR" dirty="0">
              <a:sym typeface="Wingdings" panose="05000000000000000000" pitchFamily="2" charset="2"/>
            </a:endParaRPr>
          </a:p>
          <a:p>
            <a:r>
              <a:rPr lang="tr-TR" dirty="0" smtClean="0">
                <a:sym typeface="Wingdings" panose="05000000000000000000" pitchFamily="2" charset="2"/>
              </a:rPr>
              <a:t>İfade özgürlüğü toplumun hoşgörü kapasitesini artırır</a:t>
            </a:r>
            <a:endParaRPr lang="tr-TR" dirty="0"/>
          </a:p>
        </p:txBody>
      </p:sp>
    </p:spTree>
    <p:extLst>
      <p:ext uri="{BB962C8B-B14F-4D97-AF65-F5344CB8AC3E}">
        <p14:creationId xmlns:p14="http://schemas.microsoft.com/office/powerpoint/2010/main" val="227309437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a:t>Hukuki dayanak</a:t>
            </a:r>
          </a:p>
          <a:p>
            <a:pPr lvl="1"/>
            <a:r>
              <a:rPr lang="tr-TR" dirty="0"/>
              <a:t>Anayasa m. 26 (Bilim ve sanat özgürlüğü m. 27; Basın özgürlüğü m. 28</a:t>
            </a:r>
            <a:r>
              <a:rPr lang="tr-TR" dirty="0" smtClean="0"/>
              <a:t>)</a:t>
            </a:r>
          </a:p>
          <a:p>
            <a:pPr lvl="1"/>
            <a:r>
              <a:rPr lang="tr-TR" dirty="0" smtClean="0"/>
              <a:t>AİHS m. 10</a:t>
            </a:r>
            <a:endParaRPr lang="tr-TR" dirty="0"/>
          </a:p>
          <a:p>
            <a:r>
              <a:rPr lang="tr-TR" dirty="0" smtClean="0"/>
              <a:t>AİHM içtihatlarına göre ifade özgürlüğünün önemi</a:t>
            </a:r>
          </a:p>
          <a:p>
            <a:pPr lvl="1"/>
            <a:r>
              <a:rPr lang="tr-TR" dirty="0" smtClean="0"/>
              <a:t>Demokrasinin temel taşlarından ve kişinin gelişmesinin asli şartlarındandır</a:t>
            </a:r>
          </a:p>
          <a:p>
            <a:pPr lvl="1"/>
            <a:r>
              <a:rPr lang="tr-TR" dirty="0" smtClean="0"/>
              <a:t>Çoğulculuk ve hoşgörünün gereğidir</a:t>
            </a:r>
          </a:p>
          <a:p>
            <a:pPr lvl="1"/>
            <a:r>
              <a:rPr lang="tr-TR" dirty="0" smtClean="0"/>
              <a:t>Demokratik toplum kavramının özünü oluşturur</a:t>
            </a:r>
          </a:p>
          <a:p>
            <a:pPr lvl="1"/>
            <a:r>
              <a:rPr lang="tr-TR" dirty="0" smtClean="0"/>
              <a:t>Sadece zararsız, önemsiz veya toplumun genelinde kabul gören fikirleri değil, aynı zamanda devlet ve toplumun bir kısmına aykırı, kural dışı, şaşırtıcı ve endişe verici fikir ve haberleri de kapsar</a:t>
            </a:r>
          </a:p>
          <a:p>
            <a:pPr lvl="1"/>
            <a:r>
              <a:rPr lang="tr-TR" dirty="0" smtClean="0"/>
              <a:t>Eleştiri sınırları siyasetçiler için daha geniştir</a:t>
            </a:r>
          </a:p>
          <a:p>
            <a:pPr lvl="1"/>
            <a:r>
              <a:rPr lang="tr-TR" dirty="0" smtClean="0"/>
              <a:t>Ticari beyanlar da ifade özgürlüğünün kapsamındadır, ancak siyasi ifadeye göre daha sınırlı bir korumadan yararlanır</a:t>
            </a:r>
            <a:endParaRPr lang="tr-TR" dirty="0"/>
          </a:p>
        </p:txBody>
      </p:sp>
    </p:spTree>
    <p:extLst>
      <p:ext uri="{BB962C8B-B14F-4D97-AF65-F5344CB8AC3E}">
        <p14:creationId xmlns:p14="http://schemas.microsoft.com/office/powerpoint/2010/main" val="57034928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4286"/>
            <a:ext cx="7620000" cy="5856514"/>
          </a:xfrm>
        </p:spPr>
        <p:txBody>
          <a:bodyPr>
            <a:normAutofit/>
          </a:bodyPr>
          <a:lstStyle/>
          <a:p>
            <a:r>
              <a:rPr lang="tr-TR" dirty="0" smtClean="0"/>
              <a:t>Sınırları</a:t>
            </a:r>
          </a:p>
          <a:p>
            <a:pPr lvl="1"/>
            <a:r>
              <a:rPr lang="tr-TR" dirty="0" smtClean="0"/>
              <a:t>Ulusal güvenlik, ülke bütünlüğü, gizli kalması gereken belgelerin ifası</a:t>
            </a:r>
          </a:p>
          <a:p>
            <a:pPr lvl="1"/>
            <a:r>
              <a:rPr lang="tr-TR" dirty="0" smtClean="0"/>
              <a:t>kamu güvenliği, kamu düzeni </a:t>
            </a:r>
          </a:p>
          <a:p>
            <a:pPr lvl="1"/>
            <a:r>
              <a:rPr lang="tr-TR" dirty="0" smtClean="0"/>
              <a:t>suç işlenmesin önlenmesi</a:t>
            </a:r>
          </a:p>
          <a:p>
            <a:pPr lvl="1"/>
            <a:r>
              <a:rPr lang="tr-TR" dirty="0" smtClean="0"/>
              <a:t>Sağlık ve ahlakın korunması</a:t>
            </a:r>
          </a:p>
          <a:p>
            <a:pPr lvl="1"/>
            <a:r>
              <a:rPr lang="tr-TR" dirty="0" smtClean="0"/>
              <a:t>Başkalarının şöhret ve haklarının korunması</a:t>
            </a:r>
          </a:p>
          <a:p>
            <a:pPr lvl="1"/>
            <a:r>
              <a:rPr lang="tr-TR" dirty="0" smtClean="0"/>
              <a:t>Yargı bağımsızlık ve tarafsızlığının korunması</a:t>
            </a:r>
          </a:p>
          <a:p>
            <a:pPr lvl="1"/>
            <a:r>
              <a:rPr lang="tr-TR" dirty="0" smtClean="0"/>
              <a:t>Nefret suçları</a:t>
            </a:r>
          </a:p>
          <a:p>
            <a:r>
              <a:rPr lang="tr-TR" dirty="0" smtClean="0"/>
              <a:t>Kişi bakımından sınır</a:t>
            </a:r>
          </a:p>
          <a:p>
            <a:pPr lvl="1"/>
            <a:r>
              <a:rPr lang="tr-TR" dirty="0" smtClean="0"/>
              <a:t>Bazı meslek grupları (kamu görevlisi, asker, avukat </a:t>
            </a:r>
            <a:r>
              <a:rPr lang="tr-TR" dirty="0" err="1" smtClean="0"/>
              <a:t>vs</a:t>
            </a:r>
            <a:r>
              <a:rPr lang="tr-TR" dirty="0" smtClean="0"/>
              <a:t>)</a:t>
            </a:r>
          </a:p>
          <a:p>
            <a:r>
              <a:rPr lang="tr-TR" dirty="0" smtClean="0"/>
              <a:t>ABD yüksek mahkemesi ölçütü </a:t>
            </a:r>
          </a:p>
          <a:p>
            <a:pPr lvl="1"/>
            <a:r>
              <a:rPr lang="tr-TR" dirty="0" smtClean="0"/>
              <a:t>«açık ve mevcut tehlike» (</a:t>
            </a:r>
            <a:r>
              <a:rPr lang="tr-TR" dirty="0" err="1" smtClean="0"/>
              <a:t>clear</a:t>
            </a:r>
            <a:r>
              <a:rPr lang="tr-TR" dirty="0" smtClean="0"/>
              <a:t> </a:t>
            </a:r>
            <a:r>
              <a:rPr lang="tr-TR" dirty="0" err="1" smtClean="0"/>
              <a:t>and</a:t>
            </a:r>
            <a:r>
              <a:rPr lang="tr-TR" dirty="0" smtClean="0"/>
              <a:t> </a:t>
            </a:r>
            <a:r>
              <a:rPr lang="tr-TR" dirty="0" err="1" smtClean="0"/>
              <a:t>present</a:t>
            </a:r>
            <a:r>
              <a:rPr lang="tr-TR" dirty="0" smtClean="0"/>
              <a:t> </a:t>
            </a:r>
            <a:r>
              <a:rPr lang="tr-TR" dirty="0" err="1" smtClean="0"/>
              <a:t>danger</a:t>
            </a:r>
            <a:r>
              <a:rPr lang="tr-TR" dirty="0" smtClean="0"/>
              <a:t>)</a:t>
            </a:r>
          </a:p>
          <a:p>
            <a:pPr lvl="1"/>
            <a:r>
              <a:rPr lang="tr-TR" dirty="0" smtClean="0"/>
              <a:t>AİHM bu ölçüt yerine «demokratik toplumda gereklilik ve ölçülülük» ilkelerine yer vermektedir</a:t>
            </a:r>
          </a:p>
          <a:p>
            <a:endParaRPr lang="tr-TR" dirty="0"/>
          </a:p>
        </p:txBody>
      </p:sp>
    </p:spTree>
    <p:extLst>
      <p:ext uri="{BB962C8B-B14F-4D97-AF65-F5344CB8AC3E}">
        <p14:creationId xmlns:p14="http://schemas.microsoft.com/office/powerpoint/2010/main" val="253071272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Bilim ve sanat özgürlüğü (AY m. 27)</a:t>
            </a:r>
          </a:p>
          <a:p>
            <a:pPr lvl="1"/>
            <a:r>
              <a:rPr lang="tr-TR" dirty="0" smtClean="0"/>
              <a:t>Sözleşmenin 10. maddesinin doğal olarak kapsamındadır</a:t>
            </a:r>
          </a:p>
          <a:p>
            <a:pPr lvl="2"/>
            <a:r>
              <a:rPr lang="tr-TR" dirty="0" smtClean="0"/>
              <a:t>Bilim yapma özgürlüğü</a:t>
            </a:r>
          </a:p>
          <a:p>
            <a:pPr lvl="2"/>
            <a:r>
              <a:rPr lang="tr-TR" dirty="0" smtClean="0"/>
              <a:t>Sanat yapma özgürlüğü</a:t>
            </a:r>
          </a:p>
          <a:p>
            <a:pPr lvl="1"/>
            <a:r>
              <a:rPr lang="tr-TR" dirty="0" smtClean="0"/>
              <a:t>Anayasa özel olarak düzenlemiş ve sınırlama nedenleri getirmiştir</a:t>
            </a:r>
          </a:p>
          <a:p>
            <a:r>
              <a:rPr lang="tr-TR" dirty="0" smtClean="0"/>
              <a:t>Basın </a:t>
            </a:r>
            <a:r>
              <a:rPr lang="tr-TR" dirty="0"/>
              <a:t>özgürlüğü (AY m. </a:t>
            </a:r>
            <a:r>
              <a:rPr lang="tr-TR" dirty="0" smtClean="0"/>
              <a:t>28-31)</a:t>
            </a:r>
          </a:p>
          <a:p>
            <a:pPr lvl="1"/>
            <a:r>
              <a:rPr lang="tr-TR" dirty="0"/>
              <a:t>Sözleşmenin 10. maddesinin doğal olarak </a:t>
            </a:r>
            <a:r>
              <a:rPr lang="tr-TR" dirty="0" smtClean="0"/>
              <a:t>kapsamındadır</a:t>
            </a:r>
          </a:p>
          <a:p>
            <a:pPr lvl="2"/>
            <a:r>
              <a:rPr lang="tr-TR" dirty="0" smtClean="0"/>
              <a:t>Haber alma/haberdar olma özgürlüğü</a:t>
            </a:r>
          </a:p>
          <a:p>
            <a:pPr lvl="2"/>
            <a:r>
              <a:rPr lang="tr-TR" dirty="0" smtClean="0"/>
              <a:t>Haber verme özgürlüğü</a:t>
            </a:r>
          </a:p>
          <a:p>
            <a:pPr lvl="2"/>
            <a:r>
              <a:rPr lang="tr-TR" dirty="0" smtClean="0"/>
              <a:t>Haberi yayma özgürlüğü</a:t>
            </a:r>
            <a:endParaRPr lang="tr-TR" dirty="0"/>
          </a:p>
          <a:p>
            <a:pPr lvl="1"/>
            <a:r>
              <a:rPr lang="tr-TR" dirty="0"/>
              <a:t>Anayasa özel olarak düzenlemiş ve sınırlama nedenleri </a:t>
            </a:r>
            <a:r>
              <a:rPr lang="tr-TR" dirty="0" smtClean="0"/>
              <a:t>getirmiştir</a:t>
            </a:r>
          </a:p>
          <a:p>
            <a:pPr lvl="1"/>
            <a:r>
              <a:rPr lang="tr-TR" dirty="0" smtClean="0">
                <a:solidFill>
                  <a:srgbClr val="FF0000"/>
                </a:solidFill>
              </a:rPr>
              <a:t>Sansür:</a:t>
            </a:r>
            <a:r>
              <a:rPr lang="tr-TR" dirty="0" smtClean="0"/>
              <a:t> basılacak/yayınlanacak materyalin idari makamların ön denetimine tabi tutulması.</a:t>
            </a:r>
            <a:endParaRPr lang="tr-TR" dirty="0"/>
          </a:p>
        </p:txBody>
      </p:sp>
    </p:spTree>
    <p:extLst>
      <p:ext uri="{BB962C8B-B14F-4D97-AF65-F5344CB8AC3E}">
        <p14:creationId xmlns:p14="http://schemas.microsoft.com/office/powerpoint/2010/main" val="224505909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Örgütlenme özgürlüğü</a:t>
            </a:r>
            <a:endParaRPr lang="tr-TR"/>
          </a:p>
        </p:txBody>
      </p:sp>
      <p:sp>
        <p:nvSpPr>
          <p:cNvPr id="3" name="İçerik Yer Tutucusu 2"/>
          <p:cNvSpPr>
            <a:spLocks noGrp="1"/>
          </p:cNvSpPr>
          <p:nvPr>
            <p:ph sz="quarter" idx="1"/>
          </p:nvPr>
        </p:nvSpPr>
        <p:spPr/>
        <p:txBody>
          <a:bodyPr>
            <a:normAutofit lnSpcReduction="10000"/>
          </a:bodyPr>
          <a:lstStyle/>
          <a:p>
            <a:r>
              <a:rPr lang="tr-TR" dirty="0" smtClean="0"/>
              <a:t>Kişilerin ortak amaçlar için gönüllü olarak bir araya gelmeleri ve bu amaç için ortak faaliyette bulunmalarıdır.</a:t>
            </a:r>
          </a:p>
          <a:p>
            <a:r>
              <a:rPr lang="tr-TR" dirty="0" smtClean="0"/>
              <a:t>Sivil örgütlenmenin tipik biçimi «</a:t>
            </a:r>
            <a:r>
              <a:rPr lang="tr-TR" dirty="0" err="1" smtClean="0"/>
              <a:t>dernek»tir</a:t>
            </a:r>
            <a:r>
              <a:rPr lang="tr-TR" dirty="0" smtClean="0"/>
              <a:t>.</a:t>
            </a:r>
          </a:p>
          <a:p>
            <a:r>
              <a:rPr lang="tr-TR" dirty="0" smtClean="0"/>
              <a:t>Örgütlenme, ifade özgürlüğünün uzantısıdır. Kendisi müstakil bir haktır.</a:t>
            </a:r>
          </a:p>
          <a:p>
            <a:r>
              <a:rPr lang="tr-TR" dirty="0" smtClean="0"/>
              <a:t>Demokratik toplumun temelidir.</a:t>
            </a:r>
          </a:p>
          <a:p>
            <a:pPr lvl="1"/>
            <a:r>
              <a:rPr lang="tr-TR" dirty="0" smtClean="0"/>
              <a:t>İfade özgürlüğünün uzantısı ve kullanım biçimidir</a:t>
            </a:r>
          </a:p>
          <a:p>
            <a:pPr lvl="1"/>
            <a:r>
              <a:rPr lang="tr-TR" dirty="0" smtClean="0"/>
              <a:t>Hakim kararı ile kapatılabilirler</a:t>
            </a:r>
          </a:p>
          <a:p>
            <a:r>
              <a:rPr lang="tr-TR" dirty="0" smtClean="0"/>
              <a:t>Hukuki dayanak</a:t>
            </a:r>
          </a:p>
          <a:p>
            <a:pPr lvl="1"/>
            <a:r>
              <a:rPr lang="tr-TR" dirty="0" smtClean="0"/>
              <a:t>AİHS m. 11 (toplanma özgürlüğü ile birlikte)</a:t>
            </a:r>
          </a:p>
          <a:p>
            <a:pPr lvl="1"/>
            <a:r>
              <a:rPr lang="tr-TR" dirty="0" smtClean="0"/>
              <a:t>Anayasa </a:t>
            </a:r>
          </a:p>
          <a:p>
            <a:pPr lvl="2"/>
            <a:r>
              <a:rPr lang="tr-TR" dirty="0" smtClean="0"/>
              <a:t>Dernek/Vakıf kurma ve üyeliği m. 33</a:t>
            </a:r>
          </a:p>
          <a:p>
            <a:pPr lvl="2"/>
            <a:r>
              <a:rPr lang="tr-TR" dirty="0" smtClean="0"/>
              <a:t>Sendika kurma </a:t>
            </a:r>
            <a:r>
              <a:rPr lang="tr-TR" dirty="0"/>
              <a:t>ve üyeliği m. </a:t>
            </a:r>
            <a:r>
              <a:rPr lang="tr-TR" dirty="0" smtClean="0"/>
              <a:t>51</a:t>
            </a:r>
            <a:endParaRPr lang="tr-TR" dirty="0"/>
          </a:p>
          <a:p>
            <a:pPr lvl="2"/>
            <a:r>
              <a:rPr lang="tr-TR" dirty="0"/>
              <a:t>Siyasi parti </a:t>
            </a:r>
            <a:r>
              <a:rPr lang="tr-TR" dirty="0" smtClean="0"/>
              <a:t>kurma </a:t>
            </a:r>
            <a:r>
              <a:rPr lang="tr-TR" dirty="0"/>
              <a:t>ve üyeliği m. </a:t>
            </a:r>
            <a:r>
              <a:rPr lang="tr-TR" dirty="0" smtClean="0"/>
              <a:t>68</a:t>
            </a:r>
            <a:endParaRPr lang="tr-TR" dirty="0"/>
          </a:p>
          <a:p>
            <a:pPr lvl="1"/>
            <a:endParaRPr lang="tr-TR" dirty="0"/>
          </a:p>
        </p:txBody>
      </p:sp>
    </p:spTree>
    <p:extLst>
      <p:ext uri="{BB962C8B-B14F-4D97-AF65-F5344CB8AC3E}">
        <p14:creationId xmlns:p14="http://schemas.microsoft.com/office/powerpoint/2010/main" val="378551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HAKLARIN MADDİ YAPISI</a:t>
            </a:r>
            <a:endParaRPr lang="tr-TR" dirty="0"/>
          </a:p>
        </p:txBody>
      </p:sp>
      <p:sp>
        <p:nvSpPr>
          <p:cNvPr id="3" name="İçerik Yer Tutucusu 2"/>
          <p:cNvSpPr>
            <a:spLocks noGrp="1"/>
          </p:cNvSpPr>
          <p:nvPr>
            <p:ph idx="1"/>
          </p:nvPr>
        </p:nvSpPr>
        <p:spPr>
          <a:xfrm>
            <a:off x="768096" y="1850571"/>
            <a:ext cx="7290054" cy="4458789"/>
          </a:xfrm>
          <a:noFill/>
        </p:spPr>
        <p:txBody>
          <a:bodyPr>
            <a:normAutofit fontScale="92500" lnSpcReduction="10000"/>
          </a:bodyPr>
          <a:lstStyle/>
          <a:p>
            <a:r>
              <a:rPr lang="tr-TR" dirty="0" smtClean="0">
                <a:solidFill>
                  <a:srgbClr val="FF0000"/>
                </a:solidFill>
              </a:rPr>
              <a:t>1- İRADE TEORİSİ: </a:t>
            </a:r>
            <a:r>
              <a:rPr lang="tr-TR" dirty="0" smtClean="0"/>
              <a:t>Haklar kişilerin tercihlerini korur, yani hukuken korunan şey, bireyin tercihidir.</a:t>
            </a:r>
          </a:p>
          <a:p>
            <a:r>
              <a:rPr lang="tr-TR" dirty="0" smtClean="0"/>
              <a:t>Hak doğuran ödevin esas özeliği, kendisine karşı ödev borçlu olunan kişinin bu ödevini yerine getirmesini kontrol edebilmesidir. Hakka sahip olmak, hukuki olarak saygı gösterilen bir tercihe sahip olmaktır.</a:t>
            </a:r>
          </a:p>
          <a:p>
            <a:pPr lvl="1"/>
            <a:r>
              <a:rPr lang="tr-TR" dirty="0" smtClean="0"/>
              <a:t>Hak sahibi bundan vazgeçebilir</a:t>
            </a:r>
          </a:p>
          <a:p>
            <a:pPr lvl="1"/>
            <a:r>
              <a:rPr lang="tr-TR" dirty="0" smtClean="0"/>
              <a:t>Hak sahibi, cebren icra ettirebilir veya vazgeçebilir</a:t>
            </a:r>
          </a:p>
          <a:p>
            <a:pPr lvl="1"/>
            <a:r>
              <a:rPr lang="tr-TR" dirty="0" smtClean="0"/>
              <a:t>Hak sahibi tazminat isteyebilir veya bundan vazgeçebilir</a:t>
            </a:r>
          </a:p>
          <a:p>
            <a:pPr marL="128016" lvl="1" indent="0">
              <a:buNone/>
            </a:pPr>
            <a:r>
              <a:rPr lang="tr-TR" dirty="0" smtClean="0"/>
              <a:t>İrade teorisi tüm hakları ve iradesini kullanamayanların haklarını açıklayamadığı için eleştirilmiştir</a:t>
            </a:r>
          </a:p>
          <a:p>
            <a:r>
              <a:rPr lang="tr-TR" dirty="0" smtClean="0">
                <a:solidFill>
                  <a:srgbClr val="FF0000"/>
                </a:solidFill>
              </a:rPr>
              <a:t>2- ÇIKAR TEORİSİ: </a:t>
            </a:r>
            <a:r>
              <a:rPr lang="tr-TR" dirty="0" smtClean="0"/>
              <a:t>Haklar özü itibariyle çıkarlardır. Hak, hukukun hak sahibine bir çıkarı ya da yararı garanti etmesidir.</a:t>
            </a:r>
          </a:p>
          <a:p>
            <a:r>
              <a:rPr lang="tr-TR" dirty="0" smtClean="0"/>
              <a:t>Bu teori de çeşitli şekilde eleştirilmiştir.</a:t>
            </a:r>
            <a:endParaRPr lang="tr-TR" dirty="0"/>
          </a:p>
        </p:txBody>
      </p:sp>
    </p:spTree>
    <p:extLst>
      <p:ext uri="{BB962C8B-B14F-4D97-AF65-F5344CB8AC3E}">
        <p14:creationId xmlns:p14="http://schemas.microsoft.com/office/powerpoint/2010/main" val="194185696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smtClean="0"/>
              <a:t>Temel ilkeleri (AİHM kararları)</a:t>
            </a:r>
          </a:p>
          <a:p>
            <a:pPr lvl="1"/>
            <a:r>
              <a:rPr lang="tr-TR" dirty="0" smtClean="0"/>
              <a:t>Demokratik toplumda vazgeçilmezdir</a:t>
            </a:r>
          </a:p>
          <a:p>
            <a:pPr lvl="1"/>
            <a:r>
              <a:rPr lang="tr-TR" dirty="0" smtClean="0"/>
              <a:t>İfade özgürlüğüyle yakından ilişkilidir</a:t>
            </a:r>
          </a:p>
          <a:p>
            <a:pPr lvl="1"/>
            <a:r>
              <a:rPr lang="tr-TR" dirty="0" smtClean="0"/>
              <a:t>Siyasi parti özgürlüğünü de kapsar</a:t>
            </a:r>
          </a:p>
          <a:p>
            <a:pPr lvl="1"/>
            <a:r>
              <a:rPr lang="tr-TR" dirty="0" smtClean="0"/>
              <a:t>Bu özgürlük sadece gönüllü olarak bir araya gelinen örgütlenmeleri kapsar (Baro </a:t>
            </a:r>
            <a:r>
              <a:rPr lang="tr-TR" dirty="0" err="1" smtClean="0"/>
              <a:t>vs</a:t>
            </a:r>
            <a:r>
              <a:rPr lang="tr-TR" dirty="0" smtClean="0"/>
              <a:t> bu kapsamda değildir)</a:t>
            </a:r>
          </a:p>
          <a:p>
            <a:r>
              <a:rPr lang="tr-TR" dirty="0" smtClean="0"/>
              <a:t>Kişiler </a:t>
            </a:r>
            <a:r>
              <a:rPr lang="tr-TR" dirty="0"/>
              <a:t>bakımından </a:t>
            </a:r>
            <a:r>
              <a:rPr lang="tr-TR" dirty="0" smtClean="0"/>
              <a:t>kapsamı</a:t>
            </a:r>
          </a:p>
          <a:p>
            <a:pPr lvl="1"/>
            <a:r>
              <a:rPr lang="tr-TR" dirty="0" smtClean="0"/>
              <a:t>Kimi kamu görevlilerinin (özellikle asker/kolluk) üyeliklerine sınırlama getirilebilir</a:t>
            </a:r>
          </a:p>
          <a:p>
            <a:r>
              <a:rPr lang="tr-TR" dirty="0" smtClean="0"/>
              <a:t>Dernek kurma özgürlüğü</a:t>
            </a:r>
          </a:p>
          <a:p>
            <a:pPr lvl="1"/>
            <a:r>
              <a:rPr lang="tr-TR" dirty="0" smtClean="0"/>
              <a:t>Kimse bir derneğe zorla üye yapılamaz (meslek örgütleri)</a:t>
            </a:r>
          </a:p>
          <a:p>
            <a:pPr lvl="1"/>
            <a:r>
              <a:rPr lang="tr-TR" dirty="0" smtClean="0"/>
              <a:t>Derneklerin açılması izne bağlanamaz</a:t>
            </a:r>
          </a:p>
          <a:p>
            <a:pPr lvl="1"/>
            <a:r>
              <a:rPr lang="tr-TR" dirty="0" smtClean="0"/>
              <a:t>Sendika özgürlüğü</a:t>
            </a:r>
          </a:p>
          <a:p>
            <a:pPr lvl="2"/>
            <a:r>
              <a:rPr lang="tr-TR" dirty="0" smtClean="0"/>
              <a:t>Grev özgürlüğü bu kapsamda değil</a:t>
            </a:r>
            <a:endParaRPr lang="tr-TR" dirty="0"/>
          </a:p>
          <a:p>
            <a:endParaRPr lang="tr-TR" dirty="0"/>
          </a:p>
        </p:txBody>
      </p:sp>
    </p:spTree>
    <p:extLst>
      <p:ext uri="{BB962C8B-B14F-4D97-AF65-F5344CB8AC3E}">
        <p14:creationId xmlns:p14="http://schemas.microsoft.com/office/powerpoint/2010/main" val="19267486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Siyasi parti özgürlüğü örgütlenme özgürlüğü kapsamındadır</a:t>
            </a:r>
          </a:p>
          <a:p>
            <a:pPr lvl="1"/>
            <a:r>
              <a:rPr lang="tr-TR" dirty="0" smtClean="0"/>
              <a:t>AİHS m. 11’de açıkça yazmamaktadır</a:t>
            </a:r>
          </a:p>
          <a:p>
            <a:r>
              <a:rPr lang="tr-TR" dirty="0" smtClean="0"/>
              <a:t>Demokrasinin işlemesi bakımından en önemli örgütlenme biçimidir</a:t>
            </a:r>
          </a:p>
          <a:p>
            <a:r>
              <a:rPr lang="tr-TR" dirty="0" smtClean="0"/>
              <a:t>Siyasi parti özgürlüğünde sınır, devletin anayasal düzeni değil, demokratik toplum düzenidir</a:t>
            </a:r>
          </a:p>
          <a:p>
            <a:pPr lvl="1"/>
            <a:r>
              <a:rPr lang="tr-TR" dirty="0" smtClean="0"/>
              <a:t>Kapatma ağır bir yaptırımdır</a:t>
            </a:r>
          </a:p>
          <a:p>
            <a:pPr lvl="1"/>
            <a:r>
              <a:rPr lang="tr-TR" dirty="0" smtClean="0"/>
              <a:t>Kapatma ancak</a:t>
            </a:r>
          </a:p>
          <a:p>
            <a:pPr lvl="2"/>
            <a:r>
              <a:rPr lang="tr-TR" dirty="0" smtClean="0"/>
              <a:t>Suç işlemeyi teşvik</a:t>
            </a:r>
          </a:p>
          <a:p>
            <a:pPr lvl="2"/>
            <a:r>
              <a:rPr lang="tr-TR" dirty="0" smtClean="0"/>
              <a:t>Şiddeti ve terörü teşvik</a:t>
            </a:r>
          </a:p>
          <a:p>
            <a:pPr lvl="2"/>
            <a:r>
              <a:rPr lang="tr-TR" dirty="0" smtClean="0"/>
              <a:t>Din ve ırk ayrımcılığı </a:t>
            </a:r>
          </a:p>
          <a:p>
            <a:pPr marL="777240" lvl="2" indent="0">
              <a:buNone/>
            </a:pPr>
            <a:r>
              <a:rPr lang="tr-TR" dirty="0" smtClean="0"/>
              <a:t>Sebebiyle olabilir</a:t>
            </a:r>
          </a:p>
          <a:p>
            <a:r>
              <a:rPr lang="tr-TR" dirty="0" smtClean="0">
                <a:solidFill>
                  <a:srgbClr val="C00000"/>
                </a:solidFill>
              </a:rPr>
              <a:t>Anayasa m. 68 ve 69 okuma ödevi</a:t>
            </a:r>
          </a:p>
          <a:p>
            <a:endParaRPr lang="tr-TR" dirty="0"/>
          </a:p>
        </p:txBody>
      </p:sp>
    </p:spTree>
    <p:extLst>
      <p:ext uri="{BB962C8B-B14F-4D97-AF65-F5344CB8AC3E}">
        <p14:creationId xmlns:p14="http://schemas.microsoft.com/office/powerpoint/2010/main" val="231051226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Toplantı ve Gösteri Yürüyüşü özgürlüğü</a:t>
            </a:r>
            <a:endParaRPr lang="tr-TR" dirty="0"/>
          </a:p>
        </p:txBody>
      </p:sp>
      <p:sp>
        <p:nvSpPr>
          <p:cNvPr id="3" name="İçerik Yer Tutucusu 2"/>
          <p:cNvSpPr>
            <a:spLocks noGrp="1"/>
          </p:cNvSpPr>
          <p:nvPr>
            <p:ph sz="quarter" idx="1"/>
          </p:nvPr>
        </p:nvSpPr>
        <p:spPr/>
        <p:txBody>
          <a:bodyPr>
            <a:normAutofit lnSpcReduction="10000"/>
          </a:bodyPr>
          <a:lstStyle/>
          <a:p>
            <a:r>
              <a:rPr lang="tr-TR" dirty="0" smtClean="0"/>
              <a:t>Toplanma, bireylerin ortak çıkarlarını korumak ve savunmak veya fikir alış verişinde bulunmak üzere, önceden belli bir organizasyon dahilinde geçici olarak bir araya gelmeleridir.</a:t>
            </a:r>
          </a:p>
          <a:p>
            <a:r>
              <a:rPr lang="tr-TR" dirty="0" smtClean="0"/>
              <a:t>Hukuki dayanak</a:t>
            </a:r>
          </a:p>
          <a:p>
            <a:pPr lvl="1"/>
            <a:r>
              <a:rPr lang="tr-TR" dirty="0" smtClean="0"/>
              <a:t>AY m. 34</a:t>
            </a:r>
          </a:p>
          <a:p>
            <a:pPr lvl="1"/>
            <a:r>
              <a:rPr lang="tr-TR" dirty="0" smtClean="0"/>
              <a:t>AİHS m. 11</a:t>
            </a:r>
          </a:p>
          <a:p>
            <a:r>
              <a:rPr lang="tr-TR" dirty="0" smtClean="0"/>
              <a:t>Kapsamı</a:t>
            </a:r>
          </a:p>
          <a:p>
            <a:pPr lvl="1"/>
            <a:r>
              <a:rPr lang="tr-TR" dirty="0" smtClean="0"/>
              <a:t>Barışçıl toplantı </a:t>
            </a:r>
          </a:p>
          <a:p>
            <a:pPr lvl="1"/>
            <a:r>
              <a:rPr lang="tr-TR" dirty="0" smtClean="0"/>
              <a:t>«asayişi bozan toplantı» bu kapsamda değil</a:t>
            </a:r>
          </a:p>
          <a:p>
            <a:r>
              <a:rPr lang="tr-TR" dirty="0" smtClean="0"/>
              <a:t>Anayasaya göre önceden izin alınması gerekmez</a:t>
            </a:r>
          </a:p>
          <a:p>
            <a:r>
              <a:rPr lang="tr-TR" dirty="0" smtClean="0"/>
              <a:t>Devletin sadece negatif yükümlülüğü değil, aynı zamanda sağlama yükümlülüğü de vardır</a:t>
            </a:r>
          </a:p>
          <a:p>
            <a:r>
              <a:rPr lang="tr-TR" dirty="0" smtClean="0"/>
              <a:t>Demokraside vazgeçilmez özgürlüklerden biridir</a:t>
            </a:r>
          </a:p>
          <a:p>
            <a:endParaRPr lang="tr-TR" dirty="0"/>
          </a:p>
        </p:txBody>
      </p:sp>
    </p:spTree>
    <p:extLst>
      <p:ext uri="{BB962C8B-B14F-4D97-AF65-F5344CB8AC3E}">
        <p14:creationId xmlns:p14="http://schemas.microsoft.com/office/powerpoint/2010/main" val="200939721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Seçme ve seçilme hakkı</a:t>
            </a:r>
            <a:endParaRPr lang="tr-TR" dirty="0"/>
          </a:p>
        </p:txBody>
      </p:sp>
      <p:sp>
        <p:nvSpPr>
          <p:cNvPr id="3" name="İçerik Yer Tutucusu 2"/>
          <p:cNvSpPr>
            <a:spLocks noGrp="1"/>
          </p:cNvSpPr>
          <p:nvPr>
            <p:ph sz="quarter" idx="1"/>
          </p:nvPr>
        </p:nvSpPr>
        <p:spPr/>
        <p:txBody>
          <a:bodyPr>
            <a:normAutofit fontScale="85000" lnSpcReduction="20000"/>
          </a:bodyPr>
          <a:lstStyle/>
          <a:p>
            <a:r>
              <a:rPr lang="tr-TR" dirty="0" smtClean="0"/>
              <a:t>Hukuki dayanak</a:t>
            </a:r>
          </a:p>
          <a:p>
            <a:pPr lvl="1"/>
            <a:r>
              <a:rPr lang="tr-TR" dirty="0" smtClean="0"/>
              <a:t>Anayasa m. 67</a:t>
            </a:r>
          </a:p>
          <a:p>
            <a:pPr lvl="1"/>
            <a:r>
              <a:rPr lang="tr-TR" dirty="0" smtClean="0"/>
              <a:t>AİHS ek 1 </a:t>
            </a:r>
            <a:r>
              <a:rPr lang="tr-TR" dirty="0" err="1" smtClean="0"/>
              <a:t>nolu</a:t>
            </a:r>
            <a:r>
              <a:rPr lang="tr-TR" dirty="0" smtClean="0"/>
              <a:t> protokol m. 3</a:t>
            </a:r>
          </a:p>
          <a:p>
            <a:r>
              <a:rPr lang="tr-TR" dirty="0" smtClean="0"/>
              <a:t>Kapsam</a:t>
            </a:r>
          </a:p>
          <a:p>
            <a:pPr lvl="1"/>
            <a:r>
              <a:rPr lang="tr-TR" dirty="0" smtClean="0"/>
              <a:t>Oy kullanma</a:t>
            </a:r>
          </a:p>
          <a:p>
            <a:pPr lvl="1"/>
            <a:r>
              <a:rPr lang="tr-TR" dirty="0" smtClean="0"/>
              <a:t>Aday olma </a:t>
            </a:r>
          </a:p>
          <a:p>
            <a:r>
              <a:rPr lang="tr-TR" dirty="0" smtClean="0"/>
              <a:t>Devletin yükümlülüğü</a:t>
            </a:r>
          </a:p>
          <a:p>
            <a:pPr lvl="1"/>
            <a:r>
              <a:rPr lang="tr-TR" dirty="0" smtClean="0"/>
              <a:t>Yasama organını, halkın kanaatinin serbestçe ortaya çıkmasına imkan verecek şekilde, gizli ve serbest oya dayanan ve düzenli aralıklarla yapılacak seçimlerle belirleme</a:t>
            </a:r>
          </a:p>
          <a:p>
            <a:r>
              <a:rPr lang="tr-TR" dirty="0" smtClean="0"/>
              <a:t>Seçimlerin özellikleri</a:t>
            </a:r>
          </a:p>
          <a:p>
            <a:pPr lvl="1"/>
            <a:r>
              <a:rPr lang="tr-TR" dirty="0" smtClean="0"/>
              <a:t>Genel oy (tabiiyet ve yaş kriteri konabilir)</a:t>
            </a:r>
          </a:p>
          <a:p>
            <a:pPr lvl="1"/>
            <a:r>
              <a:rPr lang="tr-TR" dirty="0" smtClean="0"/>
              <a:t>Eşit oy</a:t>
            </a:r>
          </a:p>
          <a:p>
            <a:pPr lvl="1"/>
            <a:r>
              <a:rPr lang="tr-TR" dirty="0" smtClean="0"/>
              <a:t>Gizli oy</a:t>
            </a:r>
          </a:p>
          <a:p>
            <a:pPr lvl="1"/>
            <a:r>
              <a:rPr lang="tr-TR" dirty="0" smtClean="0"/>
              <a:t>Serbest seçim</a:t>
            </a:r>
          </a:p>
          <a:p>
            <a:pPr lvl="1"/>
            <a:r>
              <a:rPr lang="tr-TR" dirty="0" smtClean="0"/>
              <a:t>Makul aralıklar</a:t>
            </a:r>
          </a:p>
          <a:p>
            <a:pPr lvl="1"/>
            <a:r>
              <a:rPr lang="tr-TR" dirty="0" smtClean="0"/>
              <a:t>Farklı tercihler arasında seçim yapma olanağı</a:t>
            </a:r>
          </a:p>
          <a:p>
            <a:pPr lvl="1"/>
            <a:r>
              <a:rPr lang="tr-TR" dirty="0" smtClean="0"/>
              <a:t>Serbest seçim: seçimlerin özgür ve tartışma ortamında geçmesi</a:t>
            </a:r>
          </a:p>
          <a:p>
            <a:endParaRPr lang="tr-TR" dirty="0"/>
          </a:p>
        </p:txBody>
      </p:sp>
    </p:spTree>
    <p:extLst>
      <p:ext uri="{BB962C8B-B14F-4D97-AF65-F5344CB8AC3E}">
        <p14:creationId xmlns:p14="http://schemas.microsoft.com/office/powerpoint/2010/main" val="241727781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Vatandaşlık hakkı</a:t>
            </a:r>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smtClean="0"/>
              <a:t>Vatandaşlık, belli bir devlet ile birey arasında karşılıklı hak ve yükümlülük ilişkilerini belirleyen hukuki bağdır.</a:t>
            </a:r>
          </a:p>
          <a:p>
            <a:r>
              <a:rPr lang="tr-TR" dirty="0" smtClean="0"/>
              <a:t>İHEB m. 15 </a:t>
            </a:r>
          </a:p>
          <a:p>
            <a:pPr lvl="1"/>
            <a:r>
              <a:rPr lang="tr-TR" dirty="0" smtClean="0"/>
              <a:t>Herkesin bir uyrukluğa hakkı vardır</a:t>
            </a:r>
          </a:p>
          <a:p>
            <a:pPr lvl="1"/>
            <a:r>
              <a:rPr lang="tr-TR" dirty="0" smtClean="0"/>
              <a:t>Kimse bu haktan keyfi olarak yoksun bırakılamaz</a:t>
            </a:r>
          </a:p>
          <a:p>
            <a:r>
              <a:rPr lang="tr-TR" dirty="0" smtClean="0"/>
              <a:t>AİHS</a:t>
            </a:r>
          </a:p>
          <a:p>
            <a:pPr lvl="1"/>
            <a:r>
              <a:rPr lang="tr-TR" dirty="0" smtClean="0"/>
              <a:t>Vatandaşlığa doğrudan yer verilmemiştir</a:t>
            </a:r>
          </a:p>
          <a:p>
            <a:pPr lvl="1"/>
            <a:r>
              <a:rPr lang="tr-TR" dirty="0" smtClean="0"/>
              <a:t>Ek 4 </a:t>
            </a:r>
            <a:r>
              <a:rPr lang="tr-TR" dirty="0" err="1" smtClean="0"/>
              <a:t>nolu</a:t>
            </a:r>
            <a:r>
              <a:rPr lang="tr-TR" dirty="0" smtClean="0"/>
              <a:t> protokol ile vatandaşlara 2 güvence getirilmiştir</a:t>
            </a:r>
          </a:p>
          <a:p>
            <a:pPr lvl="2"/>
            <a:r>
              <a:rPr lang="tr-TR" dirty="0" smtClean="0"/>
              <a:t>Vatandaşlar sınır dışı edilemez</a:t>
            </a:r>
          </a:p>
          <a:p>
            <a:pPr lvl="2"/>
            <a:r>
              <a:rPr lang="tr-TR" dirty="0" smtClean="0"/>
              <a:t>Kendi ülkesine girme hakkından yoksun bırakılmaz</a:t>
            </a:r>
          </a:p>
          <a:p>
            <a:r>
              <a:rPr lang="tr-TR" dirty="0" smtClean="0"/>
              <a:t>Anayasa m. 66</a:t>
            </a:r>
          </a:p>
          <a:p>
            <a:pPr lvl="1"/>
            <a:r>
              <a:rPr lang="tr-TR" dirty="0" smtClean="0"/>
              <a:t>Vatandaşlığın kazanılmasında </a:t>
            </a:r>
            <a:r>
              <a:rPr lang="tr-TR" dirty="0" err="1" smtClean="0"/>
              <a:t>soybağı</a:t>
            </a:r>
            <a:r>
              <a:rPr lang="tr-TR" dirty="0" smtClean="0"/>
              <a:t> esastır</a:t>
            </a:r>
          </a:p>
          <a:p>
            <a:pPr lvl="1"/>
            <a:r>
              <a:rPr lang="tr-TR" dirty="0" smtClean="0"/>
              <a:t>Kişi keyfi olarak vatandaşlıktan çıkarılamaz</a:t>
            </a:r>
          </a:p>
          <a:p>
            <a:pPr marL="342900" lvl="2">
              <a:buClr>
                <a:schemeClr val="accent1"/>
              </a:buClr>
            </a:pPr>
            <a:r>
              <a:rPr lang="tr-TR" sz="2200" dirty="0"/>
              <a:t>Bir suç sebebiyle vatandaş iade </a:t>
            </a:r>
            <a:r>
              <a:rPr lang="tr-TR" sz="2200" dirty="0" smtClean="0"/>
              <a:t>edilemez (AY m. 38)</a:t>
            </a:r>
            <a:endParaRPr lang="tr-TR" sz="2200" dirty="0"/>
          </a:p>
          <a:p>
            <a:endParaRPr lang="tr-TR" dirty="0"/>
          </a:p>
        </p:txBody>
      </p:sp>
    </p:spTree>
    <p:extLst>
      <p:ext uri="{BB962C8B-B14F-4D97-AF65-F5344CB8AC3E}">
        <p14:creationId xmlns:p14="http://schemas.microsoft.com/office/powerpoint/2010/main" val="154920122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edinme hakkı</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smtClean="0"/>
              <a:t>Kişinin kamusal faaliyetler ve başta kendisi ile ilgili olanlar olmak üzere, kamu işlemleri hakkında resmi makamlar tarafından bilgilendirilmeyi talep edebilmesidir.</a:t>
            </a:r>
          </a:p>
          <a:p>
            <a:r>
              <a:rPr lang="tr-TR" dirty="0" smtClean="0"/>
              <a:t>Hukuki dayanak</a:t>
            </a:r>
          </a:p>
          <a:p>
            <a:pPr lvl="1"/>
            <a:r>
              <a:rPr lang="tr-TR" dirty="0" smtClean="0"/>
              <a:t>Anayasa m. 40 (hak anama özgürlüğü daha önce anlatılmıştı)</a:t>
            </a:r>
          </a:p>
          <a:p>
            <a:pPr lvl="1"/>
            <a:r>
              <a:rPr lang="tr-TR" dirty="0" smtClean="0"/>
              <a:t>Anayasa m. 74 «dilekçe hakkı»</a:t>
            </a:r>
          </a:p>
          <a:p>
            <a:pPr lvl="1"/>
            <a:r>
              <a:rPr lang="tr-TR" dirty="0" smtClean="0"/>
              <a:t>2003 tarihli Bilgi Edinme Kanunu</a:t>
            </a:r>
          </a:p>
          <a:p>
            <a:r>
              <a:rPr lang="tr-TR" dirty="0" smtClean="0"/>
              <a:t>Dilekçe hakkı</a:t>
            </a:r>
          </a:p>
          <a:p>
            <a:pPr lvl="1"/>
            <a:r>
              <a:rPr lang="tr-TR" dirty="0" smtClean="0"/>
              <a:t>İdari makamlar</a:t>
            </a:r>
          </a:p>
          <a:p>
            <a:pPr lvl="1"/>
            <a:r>
              <a:rPr lang="tr-TR" dirty="0" smtClean="0"/>
              <a:t>Kamu Denetçiliği Kurumu</a:t>
            </a:r>
          </a:p>
          <a:p>
            <a:pPr lvl="1"/>
            <a:r>
              <a:rPr lang="tr-TR" dirty="0" smtClean="0"/>
              <a:t>TBMM</a:t>
            </a:r>
          </a:p>
          <a:p>
            <a:pPr lvl="2"/>
            <a:r>
              <a:rPr lang="tr-TR" dirty="0" smtClean="0"/>
              <a:t>Dilekçe Komisyonu</a:t>
            </a:r>
          </a:p>
          <a:p>
            <a:pPr lvl="2"/>
            <a:r>
              <a:rPr lang="tr-TR" dirty="0" smtClean="0"/>
              <a:t>İnsan Haklarını İnceleme Komisyonu</a:t>
            </a:r>
          </a:p>
          <a:p>
            <a:r>
              <a:rPr lang="tr-TR" dirty="0" smtClean="0"/>
              <a:t>Sadece ihlal edildiği düşünülen konularda değil, bir idari işlemin veya kanuni düzenlemenin yapılmasını istemek amacıyla da başvuruda bulunulabilir</a:t>
            </a:r>
            <a:endParaRPr lang="tr-TR" dirty="0"/>
          </a:p>
        </p:txBody>
      </p:sp>
    </p:spTree>
    <p:extLst>
      <p:ext uri="{BB962C8B-B14F-4D97-AF65-F5344CB8AC3E}">
        <p14:creationId xmlns:p14="http://schemas.microsoft.com/office/powerpoint/2010/main" val="368092160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905000"/>
            <a:ext cx="7543800" cy="2264229"/>
          </a:xfrm>
        </p:spPr>
        <p:txBody>
          <a:bodyPr/>
          <a:lstStyle/>
          <a:p>
            <a:r>
              <a:rPr lang="tr-TR" dirty="0" smtClean="0"/>
              <a:t>İNSAN HAKLARI</a:t>
            </a:r>
            <a:endParaRPr lang="tr-TR" dirty="0"/>
          </a:p>
        </p:txBody>
      </p:sp>
      <p:sp>
        <p:nvSpPr>
          <p:cNvPr id="3" name="Alt Başlık 2"/>
          <p:cNvSpPr>
            <a:spLocks noGrp="1"/>
          </p:cNvSpPr>
          <p:nvPr>
            <p:ph type="subTitle" idx="1"/>
          </p:nvPr>
        </p:nvSpPr>
        <p:spPr>
          <a:xfrm>
            <a:off x="685800" y="4332513"/>
            <a:ext cx="6461760" cy="1654629"/>
          </a:xfrm>
        </p:spPr>
        <p:txBody>
          <a:bodyPr>
            <a:noAutofit/>
          </a:bodyPr>
          <a:lstStyle/>
          <a:p>
            <a:r>
              <a:rPr lang="tr-TR" sz="4000" spc="-100" dirty="0" smtClean="0">
                <a:solidFill>
                  <a:schemeClr val="tx2"/>
                </a:solidFill>
                <a:latin typeface="+mj-lt"/>
                <a:ea typeface="+mj-ea"/>
                <a:cs typeface="+mj-cs"/>
              </a:rPr>
              <a:t>Sosyal ve Ekonomik Haklar</a:t>
            </a:r>
          </a:p>
          <a:p>
            <a:r>
              <a:rPr lang="tr-TR" sz="4000" spc="-100" dirty="0" smtClean="0">
                <a:solidFill>
                  <a:schemeClr val="tx2"/>
                </a:solidFill>
                <a:latin typeface="+mj-lt"/>
                <a:ea typeface="+mj-ea"/>
                <a:cs typeface="+mj-cs"/>
              </a:rPr>
              <a:t>Kültürel haklar (10.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255226376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ve ekonomik haklar</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Sosyal ve ekonomik haklar</a:t>
            </a:r>
          </a:p>
          <a:p>
            <a:pPr lvl="1"/>
            <a:r>
              <a:rPr lang="tr-TR" dirty="0" smtClean="0"/>
              <a:t>Nitelikleri gereği devletin az-çok pozitif edimde bulunmasını gerektiren haklardır</a:t>
            </a:r>
          </a:p>
          <a:p>
            <a:r>
              <a:rPr lang="tr-TR" dirty="0" smtClean="0"/>
              <a:t>Bu çerçevede ele alınacak haklar</a:t>
            </a:r>
          </a:p>
          <a:p>
            <a:pPr lvl="1"/>
            <a:r>
              <a:rPr lang="tr-TR" dirty="0" smtClean="0"/>
              <a:t>Mülkiyet hakkı</a:t>
            </a:r>
          </a:p>
          <a:p>
            <a:pPr lvl="1"/>
            <a:r>
              <a:rPr lang="tr-TR" dirty="0" smtClean="0"/>
              <a:t>Eğitim ve öğrenim hakkı</a:t>
            </a:r>
          </a:p>
          <a:p>
            <a:pPr lvl="1"/>
            <a:r>
              <a:rPr lang="tr-TR" dirty="0" smtClean="0"/>
              <a:t>Çalışma ve sözleşme hakkı</a:t>
            </a:r>
          </a:p>
          <a:p>
            <a:pPr lvl="1"/>
            <a:r>
              <a:rPr lang="tr-TR" dirty="0" smtClean="0"/>
              <a:t>Sosyal Güvenlik hakkı</a:t>
            </a:r>
          </a:p>
          <a:p>
            <a:pPr lvl="1"/>
            <a:r>
              <a:rPr lang="tr-TR" dirty="0" smtClean="0"/>
              <a:t>Sağlık hakkı</a:t>
            </a:r>
          </a:p>
          <a:p>
            <a:pPr lvl="1"/>
            <a:r>
              <a:rPr lang="tr-TR" dirty="0" smtClean="0"/>
              <a:t>Çeşitli yeni haklar</a:t>
            </a:r>
          </a:p>
          <a:p>
            <a:pPr lvl="2"/>
            <a:r>
              <a:rPr lang="tr-TR" dirty="0" smtClean="0"/>
              <a:t>Kültürel haklar ve azınlık hakları</a:t>
            </a:r>
          </a:p>
          <a:p>
            <a:pPr lvl="2"/>
            <a:r>
              <a:rPr lang="tr-TR" dirty="0" smtClean="0"/>
              <a:t>Çevre hakkı</a:t>
            </a:r>
          </a:p>
          <a:p>
            <a:pPr lvl="2"/>
            <a:r>
              <a:rPr lang="tr-TR" dirty="0" smtClean="0"/>
              <a:t>Kadın hakları</a:t>
            </a:r>
          </a:p>
          <a:p>
            <a:pPr lvl="2"/>
            <a:r>
              <a:rPr lang="tr-TR" dirty="0" smtClean="0"/>
              <a:t>Çocuk hakları</a:t>
            </a:r>
          </a:p>
          <a:p>
            <a:pPr lvl="2"/>
            <a:r>
              <a:rPr lang="tr-TR" dirty="0" smtClean="0"/>
              <a:t>Engelli hakları</a:t>
            </a:r>
          </a:p>
          <a:p>
            <a:pPr lvl="1"/>
            <a:r>
              <a:rPr lang="tr-TR" dirty="0" smtClean="0"/>
              <a:t>Ayrımcılık yasağı</a:t>
            </a:r>
          </a:p>
          <a:p>
            <a:endParaRPr lang="en-US" dirty="0"/>
          </a:p>
        </p:txBody>
      </p:sp>
    </p:spTree>
    <p:extLst>
      <p:ext uri="{BB962C8B-B14F-4D97-AF65-F5344CB8AC3E}">
        <p14:creationId xmlns:p14="http://schemas.microsoft.com/office/powerpoint/2010/main" val="183295913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Mülkiyet hakkı</a:t>
            </a:r>
            <a:endParaRPr lang="tr-TR" dirty="0"/>
          </a:p>
        </p:txBody>
      </p:sp>
      <p:sp>
        <p:nvSpPr>
          <p:cNvPr id="3" name="İçerik Yer Tutucusu 2"/>
          <p:cNvSpPr>
            <a:spLocks noGrp="1"/>
          </p:cNvSpPr>
          <p:nvPr>
            <p:ph idx="1"/>
          </p:nvPr>
        </p:nvSpPr>
        <p:spPr/>
        <p:txBody>
          <a:bodyPr/>
          <a:lstStyle/>
          <a:p>
            <a:r>
              <a:rPr lang="tr-TR" dirty="0" smtClean="0"/>
              <a:t>Hukuki dayanak</a:t>
            </a:r>
          </a:p>
          <a:p>
            <a:pPr lvl="1"/>
            <a:r>
              <a:rPr lang="tr-TR" dirty="0" smtClean="0"/>
              <a:t>AY m. 35</a:t>
            </a:r>
          </a:p>
          <a:p>
            <a:pPr lvl="1"/>
            <a:r>
              <a:rPr lang="tr-TR" dirty="0" smtClean="0"/>
              <a:t>AİHS 1 </a:t>
            </a:r>
            <a:r>
              <a:rPr lang="tr-TR" dirty="0" err="1" smtClean="0"/>
              <a:t>nolu</a:t>
            </a:r>
            <a:r>
              <a:rPr lang="tr-TR" dirty="0" smtClean="0"/>
              <a:t> ek protokol</a:t>
            </a:r>
          </a:p>
          <a:p>
            <a:pPr lvl="1"/>
            <a:r>
              <a:rPr lang="tr-TR" dirty="0" smtClean="0"/>
              <a:t>Hem gerçek hem tüzel kişiler, mülkiyet hakkından yoksun bırakılamaz</a:t>
            </a:r>
          </a:p>
          <a:p>
            <a:r>
              <a:rPr lang="tr-TR" dirty="0" smtClean="0"/>
              <a:t>Kapsamı</a:t>
            </a:r>
          </a:p>
          <a:p>
            <a:pPr lvl="1"/>
            <a:r>
              <a:rPr lang="tr-TR" dirty="0" smtClean="0"/>
              <a:t>Menkul ve gayrı menkul maddi mallar</a:t>
            </a:r>
          </a:p>
          <a:p>
            <a:pPr lvl="1"/>
            <a:r>
              <a:rPr lang="tr-TR" dirty="0" smtClean="0"/>
              <a:t>Parasal değeri olan her türlü menfaat</a:t>
            </a:r>
          </a:p>
          <a:p>
            <a:pPr lvl="1"/>
            <a:r>
              <a:rPr lang="tr-TR" dirty="0" smtClean="0"/>
              <a:t>Fikri mülkiyet</a:t>
            </a:r>
          </a:p>
          <a:p>
            <a:r>
              <a:rPr lang="tr-TR" dirty="0" smtClean="0"/>
              <a:t>Sınırlama sebebi</a:t>
            </a:r>
          </a:p>
          <a:p>
            <a:pPr lvl="1"/>
            <a:r>
              <a:rPr lang="tr-TR" sz="1800" dirty="0" smtClean="0"/>
              <a:t>Kamu</a:t>
            </a:r>
            <a:r>
              <a:rPr lang="tr-TR" dirty="0" smtClean="0"/>
              <a:t> yararı – genel yarar</a:t>
            </a:r>
          </a:p>
          <a:p>
            <a:pPr lvl="1"/>
            <a:r>
              <a:rPr lang="tr-TR" dirty="0" smtClean="0"/>
              <a:t>Barışçıl </a:t>
            </a:r>
            <a:r>
              <a:rPr lang="tr-TR" dirty="0"/>
              <a:t>yararlanma hakkı </a:t>
            </a:r>
          </a:p>
          <a:p>
            <a:pPr lvl="2"/>
            <a:r>
              <a:rPr lang="tr-TR" dirty="0"/>
              <a:t>(başkalarına zarar vermeme ölçütü)</a:t>
            </a:r>
          </a:p>
          <a:p>
            <a:pPr lvl="1"/>
            <a:endParaRPr lang="tr-TR" dirty="0" smtClean="0"/>
          </a:p>
        </p:txBody>
      </p:sp>
    </p:spTree>
    <p:extLst>
      <p:ext uri="{BB962C8B-B14F-4D97-AF65-F5344CB8AC3E}">
        <p14:creationId xmlns:p14="http://schemas.microsoft.com/office/powerpoint/2010/main" val="140324903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11629"/>
            <a:ext cx="7620000" cy="5889171"/>
          </a:xfrm>
        </p:spPr>
        <p:txBody>
          <a:bodyPr>
            <a:normAutofit fontScale="85000" lnSpcReduction="20000"/>
          </a:bodyPr>
          <a:lstStyle/>
          <a:p>
            <a:r>
              <a:rPr lang="tr-TR" dirty="0"/>
              <a:t>Kamu yararı sayılan </a:t>
            </a:r>
            <a:r>
              <a:rPr lang="tr-TR" dirty="0" smtClean="0"/>
              <a:t>haller</a:t>
            </a:r>
          </a:p>
          <a:p>
            <a:pPr lvl="1"/>
            <a:r>
              <a:rPr lang="tr-TR" dirty="0" smtClean="0"/>
              <a:t>Kira sözleşmelerinde hakkaniyetin ve sosyal adaletin sağlanması</a:t>
            </a:r>
          </a:p>
          <a:p>
            <a:pPr lvl="1"/>
            <a:r>
              <a:rPr lang="tr-TR" dirty="0" smtClean="0"/>
              <a:t>Tarımın </a:t>
            </a:r>
            <a:r>
              <a:rPr lang="tr-TR" dirty="0" err="1" smtClean="0"/>
              <a:t>rasyonalleştirilmesi</a:t>
            </a:r>
            <a:endParaRPr lang="tr-TR" dirty="0" smtClean="0"/>
          </a:p>
          <a:p>
            <a:pPr lvl="1"/>
            <a:r>
              <a:rPr lang="tr-TR" dirty="0" smtClean="0"/>
              <a:t>Vergi kaçakçılığını</a:t>
            </a:r>
          </a:p>
          <a:p>
            <a:pPr lvl="1"/>
            <a:r>
              <a:rPr lang="tr-TR" dirty="0" smtClean="0"/>
              <a:t>Devletin iktisadi menfaatleri</a:t>
            </a:r>
          </a:p>
          <a:p>
            <a:pPr lvl="1"/>
            <a:r>
              <a:rPr lang="tr-TR" dirty="0" smtClean="0"/>
              <a:t>Devletin mali çıkarları</a:t>
            </a:r>
          </a:p>
          <a:p>
            <a:pPr lvl="1"/>
            <a:r>
              <a:rPr lang="tr-TR" dirty="0" smtClean="0"/>
              <a:t>Devletin mevzuatını komşu ülkeyle uyumlu hale getirmek</a:t>
            </a:r>
          </a:p>
          <a:p>
            <a:pPr lvl="1"/>
            <a:r>
              <a:rPr lang="tr-TR" dirty="0" smtClean="0"/>
              <a:t>Anayol açmak</a:t>
            </a:r>
          </a:p>
          <a:p>
            <a:pPr lvl="1"/>
            <a:r>
              <a:rPr lang="tr-TR" dirty="0" smtClean="0"/>
              <a:t>Ülkenin kültür ve sanat mirasını korumak</a:t>
            </a:r>
          </a:p>
          <a:p>
            <a:pPr lvl="1"/>
            <a:r>
              <a:rPr lang="tr-TR" dirty="0" smtClean="0"/>
              <a:t>Ahlakın korunması</a:t>
            </a:r>
          </a:p>
          <a:p>
            <a:pPr lvl="1"/>
            <a:r>
              <a:rPr lang="tr-TR" dirty="0" smtClean="0"/>
              <a:t>Şehir planlaması</a:t>
            </a:r>
          </a:p>
          <a:p>
            <a:pPr lvl="1"/>
            <a:r>
              <a:rPr lang="tr-TR" dirty="0" smtClean="0"/>
              <a:t>Çevrenin korunması</a:t>
            </a:r>
          </a:p>
          <a:p>
            <a:pPr lvl="1"/>
            <a:r>
              <a:rPr lang="tr-TR" dirty="0" smtClean="0"/>
              <a:t>Konut politikası</a:t>
            </a:r>
          </a:p>
          <a:p>
            <a:pPr lvl="1"/>
            <a:r>
              <a:rPr lang="tr-TR" dirty="0" smtClean="0"/>
              <a:t>Suç kanıtlarının muhafazası</a:t>
            </a:r>
          </a:p>
          <a:p>
            <a:pPr lvl="1"/>
            <a:r>
              <a:rPr lang="tr-TR" dirty="0" smtClean="0"/>
              <a:t>Suçun önlenmesi</a:t>
            </a:r>
          </a:p>
          <a:p>
            <a:pPr lvl="1"/>
            <a:r>
              <a:rPr lang="tr-TR" dirty="0" smtClean="0"/>
              <a:t>Mesleki örgütlenme</a:t>
            </a:r>
          </a:p>
          <a:p>
            <a:pPr lvl="1"/>
            <a:r>
              <a:rPr lang="tr-TR" dirty="0" smtClean="0"/>
              <a:t>Uyuşturucu ile mücadele</a:t>
            </a:r>
          </a:p>
          <a:p>
            <a:r>
              <a:rPr lang="tr-TR" dirty="0" smtClean="0"/>
              <a:t>Anayasadaki kimi kısıtlar</a:t>
            </a:r>
          </a:p>
          <a:p>
            <a:pPr lvl="1"/>
            <a:r>
              <a:rPr lang="tr-TR" dirty="0" smtClean="0"/>
              <a:t>Topraksız köylünün toprak sahibi yapılması (m. 44) – Kamulaştırma (m. 46) – Devletleştirme (m. 47) – kıyılar (m. 43) – kültür ve tabiat varlıklarının korunması (m. 63) – planlama (m. 166) – piyasaları denetleme ve düzenleme (m. 167) – tabii servet ve kaynaklar (m. 168) – ormanlar (m. 169) </a:t>
            </a:r>
          </a:p>
          <a:p>
            <a:endParaRPr lang="tr-TR" dirty="0"/>
          </a:p>
          <a:p>
            <a:endParaRPr lang="tr-TR" dirty="0"/>
          </a:p>
        </p:txBody>
      </p:sp>
    </p:spTree>
    <p:extLst>
      <p:ext uri="{BB962C8B-B14F-4D97-AF65-F5344CB8AC3E}">
        <p14:creationId xmlns:p14="http://schemas.microsoft.com/office/powerpoint/2010/main" val="216260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ÖZGÜRLÜK</a:t>
            </a:r>
            <a:endParaRPr lang="tr-TR" dirty="0"/>
          </a:p>
        </p:txBody>
      </p:sp>
      <p:sp>
        <p:nvSpPr>
          <p:cNvPr id="3" name="İçerik Yer Tutucusu 2"/>
          <p:cNvSpPr>
            <a:spLocks noGrp="1"/>
          </p:cNvSpPr>
          <p:nvPr>
            <p:ph idx="1"/>
          </p:nvPr>
        </p:nvSpPr>
        <p:spPr>
          <a:noFill/>
        </p:spPr>
        <p:txBody>
          <a:bodyPr/>
          <a:lstStyle/>
          <a:p>
            <a:r>
              <a:rPr lang="tr-TR" dirty="0" smtClean="0"/>
              <a:t>İnsan hakları tarihsel olarak, siyasal iktidarın despotik fiillerine karşı, özgürlükler olarak gelişmiştir.</a:t>
            </a:r>
          </a:p>
          <a:p>
            <a:r>
              <a:rPr lang="tr-TR" dirty="0" smtClean="0"/>
              <a:t>Birey iktidar karşısında korunaklı alanlar yaratılmasına işaret etmiştir.</a:t>
            </a:r>
          </a:p>
          <a:p>
            <a:r>
              <a:rPr lang="tr-TR" dirty="0" smtClean="0"/>
              <a:t>İnsan haklarının temelinde tercih etme (seçme) özgürlüğü yatmaktadır.</a:t>
            </a:r>
          </a:p>
          <a:p>
            <a:r>
              <a:rPr lang="tr-TR" dirty="0" smtClean="0"/>
              <a:t>Haklar sahibini özgürlüğe yetkili kılar</a:t>
            </a:r>
          </a:p>
          <a:p>
            <a:r>
              <a:rPr lang="tr-TR" dirty="0" smtClean="0"/>
              <a:t>Özgürlüğün iki yönü</a:t>
            </a:r>
          </a:p>
          <a:p>
            <a:pPr lvl="1"/>
            <a:r>
              <a:rPr lang="tr-TR" dirty="0" smtClean="0"/>
              <a:t>Kişilerin hayatlarını kendi tercihlerine göre kurma çabasının başkalarınca (özellikle siyasi iktidar) tarafından keyfi olarak engellenmemesi</a:t>
            </a:r>
          </a:p>
          <a:p>
            <a:pPr lvl="1"/>
            <a:r>
              <a:rPr lang="tr-TR" dirty="0" smtClean="0"/>
              <a:t>Kişinin eylem ve olanaklarının kısıtlanmaması</a:t>
            </a:r>
            <a:endParaRPr lang="tr-TR" dirty="0"/>
          </a:p>
          <a:p>
            <a:endParaRPr lang="tr-TR" dirty="0"/>
          </a:p>
        </p:txBody>
      </p:sp>
    </p:spTree>
    <p:extLst>
      <p:ext uri="{BB962C8B-B14F-4D97-AF65-F5344CB8AC3E}">
        <p14:creationId xmlns:p14="http://schemas.microsoft.com/office/powerpoint/2010/main" val="38533273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ve öğrenim hakkı</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Hukuki dayanak</a:t>
            </a:r>
          </a:p>
          <a:p>
            <a:pPr lvl="1"/>
            <a:r>
              <a:rPr lang="tr-TR" dirty="0" smtClean="0"/>
              <a:t>AY, m. 42</a:t>
            </a:r>
          </a:p>
          <a:p>
            <a:pPr lvl="1"/>
            <a:r>
              <a:rPr lang="tr-TR" dirty="0" smtClean="0"/>
              <a:t>AİHS ek 1 </a:t>
            </a:r>
            <a:r>
              <a:rPr lang="tr-TR" dirty="0" err="1" smtClean="0"/>
              <a:t>nolu</a:t>
            </a:r>
            <a:r>
              <a:rPr lang="tr-TR" dirty="0" smtClean="0"/>
              <a:t> protokol m. 2</a:t>
            </a:r>
          </a:p>
          <a:p>
            <a:pPr lvl="1"/>
            <a:r>
              <a:rPr lang="tr-TR" dirty="0" smtClean="0"/>
              <a:t>BM İktisadi, sosyal ve Kültürel Haklar Sözleşmesi m. 13</a:t>
            </a:r>
          </a:p>
          <a:p>
            <a:r>
              <a:rPr lang="tr-TR" dirty="0" smtClean="0"/>
              <a:t>Kapsamı </a:t>
            </a:r>
          </a:p>
          <a:p>
            <a:pPr lvl="1"/>
            <a:r>
              <a:rPr lang="tr-TR" dirty="0" smtClean="0"/>
              <a:t>Kimse eğitim ve öğrenim hakkından yoksun bırakılamaz</a:t>
            </a:r>
          </a:p>
          <a:p>
            <a:pPr lvl="1"/>
            <a:r>
              <a:rPr lang="tr-TR" dirty="0" err="1" smtClean="0"/>
              <a:t>Anababanın</a:t>
            </a:r>
            <a:r>
              <a:rPr lang="tr-TR" dirty="0" smtClean="0"/>
              <a:t> inancına uygun eğitim verme yükümlülüğü</a:t>
            </a:r>
          </a:p>
          <a:p>
            <a:pPr lvl="1"/>
            <a:r>
              <a:rPr lang="tr-TR" dirty="0" err="1" smtClean="0"/>
              <a:t>Anababanın</a:t>
            </a:r>
            <a:r>
              <a:rPr lang="tr-TR" dirty="0" smtClean="0"/>
              <a:t> inancına aykırı eğitim veremez</a:t>
            </a:r>
          </a:p>
          <a:p>
            <a:pPr lvl="1"/>
            <a:r>
              <a:rPr lang="tr-TR" dirty="0" smtClean="0"/>
              <a:t>Özel eğitim-öğretim kurumlarının açılabilmesi</a:t>
            </a:r>
          </a:p>
          <a:p>
            <a:r>
              <a:rPr lang="tr-TR" dirty="0" smtClean="0"/>
              <a:t>AİHM kararlarına göre ideal eğitim modeli</a:t>
            </a:r>
          </a:p>
          <a:p>
            <a:pPr lvl="1"/>
            <a:r>
              <a:rPr lang="tr-TR" dirty="0" smtClean="0"/>
              <a:t>Devletler belirli bir din ve felsefenin aşılanmasını sağlamak amacı güdemezler</a:t>
            </a:r>
          </a:p>
          <a:p>
            <a:pPr lvl="1"/>
            <a:r>
              <a:rPr lang="tr-TR" dirty="0" smtClean="0"/>
              <a:t>Objektif</a:t>
            </a:r>
          </a:p>
          <a:p>
            <a:pPr lvl="1"/>
            <a:r>
              <a:rPr lang="tr-TR" dirty="0" smtClean="0"/>
              <a:t>Çoğulcu</a:t>
            </a:r>
          </a:p>
          <a:p>
            <a:pPr lvl="1"/>
            <a:r>
              <a:rPr lang="tr-TR" dirty="0" smtClean="0"/>
              <a:t>Eleştirel</a:t>
            </a:r>
          </a:p>
          <a:p>
            <a:r>
              <a:rPr lang="tr-TR" dirty="0" smtClean="0"/>
              <a:t>Pozitif (talep etme) bir haktır</a:t>
            </a:r>
            <a:endParaRPr lang="tr-TR" dirty="0"/>
          </a:p>
        </p:txBody>
      </p:sp>
    </p:spTree>
    <p:extLst>
      <p:ext uri="{BB962C8B-B14F-4D97-AF65-F5344CB8AC3E}">
        <p14:creationId xmlns:p14="http://schemas.microsoft.com/office/powerpoint/2010/main" val="131122649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Çalışma ve sözleşme hakkı</a:t>
            </a:r>
            <a:endParaRPr lang="tr-TR" dirty="0"/>
          </a:p>
        </p:txBody>
      </p:sp>
      <p:sp>
        <p:nvSpPr>
          <p:cNvPr id="3" name="İçerik Yer Tutucusu 2"/>
          <p:cNvSpPr>
            <a:spLocks noGrp="1"/>
          </p:cNvSpPr>
          <p:nvPr>
            <p:ph idx="1"/>
          </p:nvPr>
        </p:nvSpPr>
        <p:spPr/>
        <p:txBody>
          <a:bodyPr>
            <a:normAutofit/>
          </a:bodyPr>
          <a:lstStyle/>
          <a:p>
            <a:r>
              <a:rPr lang="tr-TR" dirty="0" smtClean="0"/>
              <a:t>İHEB m. 23 </a:t>
            </a:r>
          </a:p>
          <a:p>
            <a:pPr lvl="1"/>
            <a:r>
              <a:rPr lang="tr-TR" dirty="0" smtClean="0"/>
              <a:t>Herkesin işini serbestçe seçme, adil ve elverişli şartlarda çalışma ve işsizlikten korunma hakkı vardır</a:t>
            </a:r>
          </a:p>
          <a:p>
            <a:r>
              <a:rPr lang="tr-TR" dirty="0" smtClean="0"/>
              <a:t>Kapsamı</a:t>
            </a:r>
          </a:p>
          <a:p>
            <a:pPr lvl="1"/>
            <a:r>
              <a:rPr lang="tr-TR" dirty="0" smtClean="0"/>
              <a:t>Çalışma</a:t>
            </a:r>
          </a:p>
          <a:p>
            <a:pPr lvl="2"/>
            <a:r>
              <a:rPr lang="tr-TR" dirty="0" smtClean="0"/>
              <a:t>Çalışıp çalışmama</a:t>
            </a:r>
          </a:p>
          <a:p>
            <a:pPr lvl="2"/>
            <a:r>
              <a:rPr lang="tr-TR" dirty="0" smtClean="0"/>
              <a:t>İş seçme</a:t>
            </a:r>
          </a:p>
          <a:p>
            <a:pPr lvl="2"/>
            <a:r>
              <a:rPr lang="tr-TR" dirty="0" smtClean="0"/>
              <a:t>İşten ayrılma</a:t>
            </a:r>
          </a:p>
          <a:p>
            <a:pPr lvl="1"/>
            <a:r>
              <a:rPr lang="tr-TR" dirty="0" smtClean="0"/>
              <a:t>Sözleşme</a:t>
            </a:r>
          </a:p>
          <a:p>
            <a:pPr lvl="2"/>
            <a:r>
              <a:rPr lang="tr-TR" dirty="0" smtClean="0"/>
              <a:t>İşçi ve işverenin istediği kişiyle sözleşme yapma ve bu sözleşmeden vazgeçme hakkı</a:t>
            </a:r>
          </a:p>
          <a:p>
            <a:pPr lvl="1"/>
            <a:r>
              <a:rPr lang="tr-TR" dirty="0" smtClean="0"/>
              <a:t>Özel teşebbüs</a:t>
            </a:r>
          </a:p>
          <a:p>
            <a:pPr lvl="2"/>
            <a:r>
              <a:rPr lang="tr-TR" dirty="0" smtClean="0"/>
              <a:t>Sanayi, ticaret, esnaflık faaliyetlerini içerir</a:t>
            </a:r>
          </a:p>
        </p:txBody>
      </p:sp>
    </p:spTree>
    <p:extLst>
      <p:ext uri="{BB962C8B-B14F-4D97-AF65-F5344CB8AC3E}">
        <p14:creationId xmlns:p14="http://schemas.microsoft.com/office/powerpoint/2010/main" val="213633469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Anayasal </a:t>
            </a:r>
            <a:r>
              <a:rPr lang="tr-TR" dirty="0" smtClean="0"/>
              <a:t>dayanak</a:t>
            </a:r>
          </a:p>
          <a:p>
            <a:pPr lvl="1"/>
            <a:r>
              <a:rPr lang="tr-TR" dirty="0" smtClean="0"/>
              <a:t>M. 48 </a:t>
            </a:r>
            <a:r>
              <a:rPr lang="tr-TR" dirty="0" smtClean="0">
                <a:sym typeface="Wingdings" panose="05000000000000000000" pitchFamily="2" charset="2"/>
              </a:rPr>
              <a:t> çalışma sözleşme hürriyeti</a:t>
            </a:r>
          </a:p>
          <a:p>
            <a:pPr lvl="1"/>
            <a:r>
              <a:rPr lang="tr-TR" dirty="0" smtClean="0">
                <a:sym typeface="Wingdings" panose="05000000000000000000" pitchFamily="2" charset="2"/>
              </a:rPr>
              <a:t>M. 49  çalışma hakkı ve ödevi</a:t>
            </a:r>
          </a:p>
          <a:p>
            <a:pPr lvl="1"/>
            <a:r>
              <a:rPr lang="tr-TR" dirty="0" smtClean="0">
                <a:sym typeface="Wingdings" panose="05000000000000000000" pitchFamily="2" charset="2"/>
              </a:rPr>
              <a:t>M. 50  çalışma şartları ve dinlenme hakkı</a:t>
            </a:r>
          </a:p>
          <a:p>
            <a:pPr lvl="1"/>
            <a:r>
              <a:rPr lang="tr-TR" dirty="0" smtClean="0">
                <a:sym typeface="Wingdings" panose="05000000000000000000" pitchFamily="2" charset="2"/>
              </a:rPr>
              <a:t>M. 53  toplu iş sözleşmesi hakkı</a:t>
            </a:r>
          </a:p>
          <a:p>
            <a:pPr lvl="1"/>
            <a:r>
              <a:rPr lang="tr-TR" dirty="0" smtClean="0">
                <a:sym typeface="Wingdings" panose="05000000000000000000" pitchFamily="2" charset="2"/>
              </a:rPr>
              <a:t>M. 54  grev ve lokavt hakkı</a:t>
            </a:r>
          </a:p>
          <a:p>
            <a:pPr lvl="1"/>
            <a:r>
              <a:rPr lang="tr-TR" dirty="0" smtClean="0">
                <a:sym typeface="Wingdings" panose="05000000000000000000" pitchFamily="2" charset="2"/>
              </a:rPr>
              <a:t>M. 55  ücrette adalet sağlanması</a:t>
            </a:r>
            <a:endParaRPr lang="tr-TR" dirty="0"/>
          </a:p>
          <a:p>
            <a:r>
              <a:rPr lang="tr-TR" dirty="0"/>
              <a:t>Sınırlama </a:t>
            </a:r>
            <a:r>
              <a:rPr lang="tr-TR" dirty="0" smtClean="0"/>
              <a:t>sebepleri</a:t>
            </a:r>
          </a:p>
          <a:p>
            <a:pPr lvl="1"/>
            <a:r>
              <a:rPr lang="tr-TR" dirty="0" smtClean="0"/>
              <a:t>Milli ekonominin gerekleri</a:t>
            </a:r>
          </a:p>
          <a:p>
            <a:pPr lvl="1"/>
            <a:r>
              <a:rPr lang="tr-TR" dirty="0" smtClean="0"/>
              <a:t>Sosyal amaçlar</a:t>
            </a:r>
          </a:p>
          <a:p>
            <a:r>
              <a:rPr lang="tr-TR" dirty="0" smtClean="0"/>
              <a:t>Devletleştirme (AY, m. 47)</a:t>
            </a:r>
          </a:p>
          <a:p>
            <a:pPr lvl="1"/>
            <a:r>
              <a:rPr lang="tr-TR" dirty="0" smtClean="0"/>
              <a:t>Kamu yararının zorunlu görüldüğü hallerde özel teşebbüse ait işletmenin devlet işletmesi </a:t>
            </a:r>
            <a:r>
              <a:rPr lang="tr-TR" smtClean="0"/>
              <a:t>haline getirilmesidir.</a:t>
            </a:r>
            <a:endParaRPr lang="tr-TR" dirty="0"/>
          </a:p>
          <a:p>
            <a:endParaRPr lang="tr-TR" dirty="0"/>
          </a:p>
        </p:txBody>
      </p:sp>
    </p:spTree>
    <p:extLst>
      <p:ext uri="{BB962C8B-B14F-4D97-AF65-F5344CB8AC3E}">
        <p14:creationId xmlns:p14="http://schemas.microsoft.com/office/powerpoint/2010/main" val="221309766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güvenlik hakkı</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solidFill>
                  <a:srgbClr val="FF0000"/>
                </a:solidFill>
              </a:rPr>
              <a:t>Sosyal güvenlik</a:t>
            </a:r>
            <a:r>
              <a:rPr lang="tr-TR" dirty="0" smtClean="0"/>
              <a:t>: yaşlılık, hastalık, sakatlık veya işsizlik nedeniyle çalışamayan, dolayısıyla geliri sürekli veya geçici olarak kişilerin yaşamlarını sürdürebilmeleri için gerekli desteğin sağlanması</a:t>
            </a:r>
          </a:p>
          <a:p>
            <a:r>
              <a:rPr lang="tr-TR" dirty="0" smtClean="0"/>
              <a:t>Devlete pozitif edim yükleyen tipik bir sosyal haktır</a:t>
            </a:r>
          </a:p>
          <a:p>
            <a:r>
              <a:rPr lang="tr-TR" dirty="0" smtClean="0"/>
              <a:t>Dezavantajlı grupların iyileştirilmelerine yönelik haklardır</a:t>
            </a:r>
          </a:p>
          <a:p>
            <a:r>
              <a:rPr lang="tr-TR" dirty="0" smtClean="0"/>
              <a:t>Özellikle iş yaşamında karşılaşılabilecek risklere karşı, telafiler, destekler ve çeşitli güvenceler şeklinde karşımıza çıkar</a:t>
            </a:r>
          </a:p>
          <a:p>
            <a:pPr lvl="1"/>
            <a:r>
              <a:rPr lang="tr-TR" dirty="0" smtClean="0"/>
              <a:t>Sosyal yardım</a:t>
            </a:r>
          </a:p>
          <a:p>
            <a:pPr lvl="1"/>
            <a:r>
              <a:rPr lang="tr-TR" dirty="0" smtClean="0"/>
              <a:t>Sosyal hizmet</a:t>
            </a:r>
          </a:p>
          <a:p>
            <a:pPr lvl="1"/>
            <a:r>
              <a:rPr lang="tr-TR" dirty="0" smtClean="0"/>
              <a:t>Sosyal sigorta (çalışan ve işverenin katkısı)</a:t>
            </a:r>
          </a:p>
          <a:p>
            <a:r>
              <a:rPr lang="tr-TR" dirty="0" smtClean="0"/>
              <a:t>Hukuki dayanak</a:t>
            </a:r>
          </a:p>
          <a:p>
            <a:pPr lvl="1"/>
            <a:r>
              <a:rPr lang="tr-TR" dirty="0" smtClean="0"/>
              <a:t>Anayasa m. 60-62</a:t>
            </a:r>
          </a:p>
          <a:p>
            <a:pPr lvl="1"/>
            <a:r>
              <a:rPr lang="tr-TR" dirty="0" smtClean="0"/>
              <a:t>İHEB m. 25</a:t>
            </a:r>
          </a:p>
          <a:p>
            <a:pPr lvl="1"/>
            <a:r>
              <a:rPr lang="tr-TR" dirty="0" smtClean="0"/>
              <a:t>Avrupa Sosyal Yasası m. 12</a:t>
            </a:r>
          </a:p>
          <a:p>
            <a:r>
              <a:rPr lang="tr-TR" dirty="0" smtClean="0"/>
              <a:t>Devletin yükümlülüğü</a:t>
            </a:r>
          </a:p>
          <a:p>
            <a:pPr lvl="1"/>
            <a:r>
              <a:rPr lang="tr-TR" dirty="0" smtClean="0"/>
              <a:t>Sosyal güvenlik kurumunun kurulması ve hizmet vermesi</a:t>
            </a:r>
          </a:p>
          <a:p>
            <a:pPr lvl="1"/>
            <a:r>
              <a:rPr lang="tr-TR" dirty="0" smtClean="0"/>
              <a:t>Özel koruma gerektiren kimseler (şehit yakını, gaziler, dul ve yetimler, yaşlılar, engelliler)</a:t>
            </a:r>
          </a:p>
          <a:p>
            <a:endParaRPr lang="tr-TR" dirty="0"/>
          </a:p>
        </p:txBody>
      </p:sp>
    </p:spTree>
    <p:extLst>
      <p:ext uri="{BB962C8B-B14F-4D97-AF65-F5344CB8AC3E}">
        <p14:creationId xmlns:p14="http://schemas.microsoft.com/office/powerpoint/2010/main" val="637668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Sağlık hakkı</a:t>
            </a:r>
            <a:endParaRPr lang="tr-TR" dirty="0"/>
          </a:p>
        </p:txBody>
      </p:sp>
      <p:sp>
        <p:nvSpPr>
          <p:cNvPr id="3" name="İçerik Yer Tutucusu 2"/>
          <p:cNvSpPr>
            <a:spLocks noGrp="1"/>
          </p:cNvSpPr>
          <p:nvPr>
            <p:ph idx="1"/>
          </p:nvPr>
        </p:nvSpPr>
        <p:spPr/>
        <p:txBody>
          <a:bodyPr/>
          <a:lstStyle/>
          <a:p>
            <a:r>
              <a:rPr lang="tr-TR" dirty="0" smtClean="0"/>
              <a:t>İktisadi Sosyal ve Kültürel Haklar Uluslararası Sözleşmesi m. 12</a:t>
            </a:r>
          </a:p>
          <a:p>
            <a:pPr lvl="1"/>
            <a:r>
              <a:rPr lang="tr-TR" dirty="0" smtClean="0"/>
              <a:t>Herkese yüksek beden ve ruh sağlığı standartlarından yararlanma hakkı</a:t>
            </a:r>
          </a:p>
          <a:p>
            <a:pPr lvl="1"/>
            <a:r>
              <a:rPr lang="tr-TR" dirty="0" smtClean="0"/>
              <a:t>Devletlere getirilen yükümlülükler</a:t>
            </a:r>
          </a:p>
          <a:p>
            <a:pPr lvl="2"/>
            <a:r>
              <a:rPr lang="tr-TR" dirty="0" smtClean="0"/>
              <a:t>Ölü doğumların ve çocuk ölümlerinin azaltılması</a:t>
            </a:r>
          </a:p>
          <a:p>
            <a:pPr lvl="2"/>
            <a:r>
              <a:rPr lang="tr-TR" dirty="0" smtClean="0"/>
              <a:t>Çocuk sağlığının geliştirilmesi için önlemler</a:t>
            </a:r>
          </a:p>
          <a:p>
            <a:pPr lvl="2"/>
            <a:r>
              <a:rPr lang="tr-TR" dirty="0" smtClean="0"/>
              <a:t>Çevresel ve endüstriyel sağlığın iyileştirilmesi</a:t>
            </a:r>
          </a:p>
          <a:p>
            <a:pPr lvl="2"/>
            <a:r>
              <a:rPr lang="tr-TR" dirty="0" smtClean="0"/>
              <a:t>Salgın hastalıklar, meslek hastalıkları ve diğer hastalıkların önlenmesi, tedavisi ve denetlenmesi</a:t>
            </a:r>
          </a:p>
          <a:p>
            <a:pPr lvl="2"/>
            <a:r>
              <a:rPr lang="tr-TR" dirty="0" smtClean="0"/>
              <a:t>Herkese tıbbi hizmet ve bakım sağlayacak şartların hazırlanması</a:t>
            </a:r>
          </a:p>
          <a:p>
            <a:r>
              <a:rPr lang="tr-TR" dirty="0" smtClean="0"/>
              <a:t>Anayasa m. 56 «Sağlıklı ve dengeli bir çevrede yaşama hakkı»</a:t>
            </a:r>
          </a:p>
          <a:p>
            <a:pPr lvl="1"/>
            <a:r>
              <a:rPr lang="tr-TR" dirty="0" smtClean="0"/>
              <a:t>Herkesin hayatını beden ve ruh sağlığı içinde sürdürmesini sağlamak üzere tek elden planlanmış sağlık hizmeti</a:t>
            </a:r>
          </a:p>
          <a:p>
            <a:endParaRPr lang="tr-TR" dirty="0"/>
          </a:p>
        </p:txBody>
      </p:sp>
    </p:spTree>
    <p:extLst>
      <p:ext uri="{BB962C8B-B14F-4D97-AF65-F5344CB8AC3E}">
        <p14:creationId xmlns:p14="http://schemas.microsoft.com/office/powerpoint/2010/main" val="402990863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Çeşitli haklar</a:t>
            </a:r>
            <a:endParaRPr lang="tr-TR" dirty="0"/>
          </a:p>
        </p:txBody>
      </p:sp>
      <p:sp>
        <p:nvSpPr>
          <p:cNvPr id="3" name="İçerik Yer Tutucusu 2"/>
          <p:cNvSpPr>
            <a:spLocks noGrp="1"/>
          </p:cNvSpPr>
          <p:nvPr>
            <p:ph idx="1"/>
          </p:nvPr>
        </p:nvSpPr>
        <p:spPr/>
        <p:txBody>
          <a:bodyPr/>
          <a:lstStyle/>
          <a:p>
            <a:r>
              <a:rPr lang="tr-TR" dirty="0" smtClean="0"/>
              <a:t>Kültürel haklar ve azınlık hakları</a:t>
            </a:r>
          </a:p>
          <a:p>
            <a:r>
              <a:rPr lang="tr-TR" dirty="0" smtClean="0"/>
              <a:t>Çevre hakkı</a:t>
            </a:r>
          </a:p>
          <a:p>
            <a:r>
              <a:rPr lang="tr-TR" dirty="0" smtClean="0"/>
              <a:t>Kadın hakları </a:t>
            </a:r>
          </a:p>
          <a:p>
            <a:r>
              <a:rPr lang="tr-TR" dirty="0" smtClean="0"/>
              <a:t>Çocuk hakları</a:t>
            </a:r>
          </a:p>
          <a:p>
            <a:r>
              <a:rPr lang="tr-TR" dirty="0" smtClean="0"/>
              <a:t>Engelli hakları</a:t>
            </a:r>
          </a:p>
          <a:p>
            <a:endParaRPr lang="tr-TR" dirty="0"/>
          </a:p>
        </p:txBody>
      </p:sp>
    </p:spTree>
    <p:extLst>
      <p:ext uri="{BB962C8B-B14F-4D97-AF65-F5344CB8AC3E}">
        <p14:creationId xmlns:p14="http://schemas.microsoft.com/office/powerpoint/2010/main" val="324812898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haklar ve azınlık hakları</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Kültürel hakkın iki yönü</a:t>
            </a:r>
          </a:p>
          <a:p>
            <a:pPr lvl="1"/>
            <a:r>
              <a:rPr lang="tr-TR" dirty="0" smtClean="0">
                <a:solidFill>
                  <a:srgbClr val="C00000"/>
                </a:solidFill>
              </a:rPr>
              <a:t>Negatif anlam</a:t>
            </a:r>
            <a:r>
              <a:rPr lang="tr-TR" dirty="0" smtClean="0"/>
              <a:t>: Kişinin veya topluluğun kültürünü serbestçe ifade etmesi ve geliştirebilmesi</a:t>
            </a:r>
          </a:p>
          <a:p>
            <a:pPr lvl="2"/>
            <a:r>
              <a:rPr lang="tr-TR" dirty="0" smtClean="0"/>
              <a:t>Devletin farklı kültürel gruplar arasında ayrımcılık yapmaması</a:t>
            </a:r>
          </a:p>
          <a:p>
            <a:pPr lvl="1"/>
            <a:r>
              <a:rPr lang="tr-TR" dirty="0">
                <a:solidFill>
                  <a:srgbClr val="C00000"/>
                </a:solidFill>
              </a:rPr>
              <a:t>Pozitif anlam</a:t>
            </a:r>
            <a:r>
              <a:rPr lang="tr-TR" dirty="0" smtClean="0"/>
              <a:t>: devletin grupların kendi kültürlerini geliştirme ve ifade etmesi için tedbirler almasıdır </a:t>
            </a:r>
          </a:p>
          <a:p>
            <a:r>
              <a:rPr lang="tr-TR" dirty="0" smtClean="0"/>
              <a:t>Grup-birey hakkı bakımından iki görüş</a:t>
            </a:r>
          </a:p>
          <a:p>
            <a:pPr lvl="1"/>
            <a:r>
              <a:rPr lang="tr-TR" dirty="0" smtClean="0">
                <a:solidFill>
                  <a:srgbClr val="C00000"/>
                </a:solidFill>
              </a:rPr>
              <a:t>Geleneksel görüş</a:t>
            </a:r>
            <a:r>
              <a:rPr lang="tr-TR" dirty="0" smtClean="0"/>
              <a:t>: kültürel kimliğini ifade ve geliştirme hakkı bireylere tanınmalıdır. Böylelikle bu yolla gruplar da bu haklardan yararlanmış olur</a:t>
            </a:r>
          </a:p>
          <a:p>
            <a:pPr lvl="1"/>
            <a:r>
              <a:rPr lang="tr-TR" dirty="0" smtClean="0">
                <a:solidFill>
                  <a:srgbClr val="C00000"/>
                </a:solidFill>
              </a:rPr>
              <a:t>Kolektivist görüş</a:t>
            </a:r>
            <a:r>
              <a:rPr lang="tr-TR" dirty="0" smtClean="0"/>
              <a:t>: Kültürel haklar ancak gruplara tanınmak suretiyle kullanılabilir</a:t>
            </a:r>
          </a:p>
          <a:p>
            <a:r>
              <a:rPr lang="tr-TR" dirty="0" smtClean="0"/>
              <a:t>Uygulama</a:t>
            </a:r>
          </a:p>
          <a:p>
            <a:pPr lvl="1"/>
            <a:r>
              <a:rPr lang="tr-TR" dirty="0" smtClean="0"/>
              <a:t>Düşünce, din, ifade, eğitim </a:t>
            </a:r>
            <a:r>
              <a:rPr lang="tr-TR" dirty="0" err="1" smtClean="0"/>
              <a:t>vb</a:t>
            </a:r>
            <a:r>
              <a:rPr lang="tr-TR" dirty="0" smtClean="0"/>
              <a:t> hakları geniş yorumlamak yoluyla bireylerin kendi kültürel kimliklerini ifade etmeleri sağlamak</a:t>
            </a:r>
          </a:p>
          <a:p>
            <a:pPr lvl="1"/>
            <a:r>
              <a:rPr lang="tr-TR" dirty="0" smtClean="0"/>
              <a:t>Topluluklara, topluluk olmalarından hareketle haklar tanınmasıdır. </a:t>
            </a:r>
          </a:p>
          <a:p>
            <a:pPr lvl="2"/>
            <a:r>
              <a:rPr lang="tr-TR" dirty="0" smtClean="0"/>
              <a:t>Günümüzde eğilim, birinci yöntemden ikincisine doğru kaymaktadır</a:t>
            </a:r>
          </a:p>
          <a:p>
            <a:r>
              <a:rPr lang="tr-TR" dirty="0" smtClean="0"/>
              <a:t>Hukuki dayanak</a:t>
            </a:r>
          </a:p>
          <a:p>
            <a:pPr lvl="1"/>
            <a:r>
              <a:rPr lang="tr-TR" dirty="0" smtClean="0"/>
              <a:t>1966 BM Medeni ve Siyasal Haklar Sözleşmesi m. 27</a:t>
            </a:r>
          </a:p>
          <a:p>
            <a:pPr lvl="1"/>
            <a:r>
              <a:rPr lang="tr-TR" dirty="0" smtClean="0"/>
              <a:t>Etnik ve dini azınlıklara mensup kişiler kendi kültürlerini yaşamak, dinlerini ve dillerini öğrenmek ve uygulamak hakkına sahiptir</a:t>
            </a:r>
          </a:p>
        </p:txBody>
      </p:sp>
    </p:spTree>
    <p:extLst>
      <p:ext uri="{BB962C8B-B14F-4D97-AF65-F5344CB8AC3E}">
        <p14:creationId xmlns:p14="http://schemas.microsoft.com/office/powerpoint/2010/main" val="98357650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 hakkı</a:t>
            </a:r>
            <a:endParaRPr lang="tr-TR" dirty="0"/>
          </a:p>
        </p:txBody>
      </p:sp>
      <p:sp>
        <p:nvSpPr>
          <p:cNvPr id="3" name="İçerik Yer Tutucusu 2"/>
          <p:cNvSpPr>
            <a:spLocks noGrp="1"/>
          </p:cNvSpPr>
          <p:nvPr>
            <p:ph idx="1"/>
          </p:nvPr>
        </p:nvSpPr>
        <p:spPr/>
        <p:txBody>
          <a:bodyPr/>
          <a:lstStyle/>
          <a:p>
            <a:r>
              <a:rPr lang="tr-TR" dirty="0" smtClean="0"/>
              <a:t>AİHM anlayışı</a:t>
            </a:r>
          </a:p>
          <a:p>
            <a:pPr lvl="1"/>
            <a:r>
              <a:rPr lang="tr-TR" dirty="0" smtClean="0"/>
              <a:t>AİHS’de ayrı bir çevre hakkı yer almamaktadır</a:t>
            </a:r>
          </a:p>
          <a:p>
            <a:pPr lvl="1"/>
            <a:r>
              <a:rPr lang="tr-TR" dirty="0" smtClean="0"/>
              <a:t>Yaşama, özel ve aile hayatına saygı, insanlık dışı ve aşağılayıcı muamele yasağı, mülkiyet ve konut hakkı gibi diğer haklar aracılığı ile korumaktadır</a:t>
            </a:r>
          </a:p>
          <a:p>
            <a:r>
              <a:rPr lang="tr-TR" dirty="0" smtClean="0"/>
              <a:t>Anayasa m. 56</a:t>
            </a:r>
          </a:p>
          <a:p>
            <a:r>
              <a:rPr lang="tr-TR" dirty="0" smtClean="0"/>
              <a:t>Devletin yükümlülükleri</a:t>
            </a:r>
          </a:p>
          <a:p>
            <a:pPr lvl="1"/>
            <a:r>
              <a:rPr lang="tr-TR" dirty="0" smtClean="0"/>
              <a:t>Mutlak olarak çevreyi koruma yükümlülüğü getirilemez</a:t>
            </a:r>
          </a:p>
          <a:p>
            <a:pPr lvl="1"/>
            <a:r>
              <a:rPr lang="tr-TR" dirty="0" smtClean="0"/>
              <a:t>Sağlıklı bir çevrenin oluşması için gerekli tedbirlerin alınması</a:t>
            </a:r>
          </a:p>
          <a:p>
            <a:endParaRPr lang="tr-TR" dirty="0"/>
          </a:p>
        </p:txBody>
      </p:sp>
    </p:spTree>
    <p:extLst>
      <p:ext uri="{BB962C8B-B14F-4D97-AF65-F5344CB8AC3E}">
        <p14:creationId xmlns:p14="http://schemas.microsoft.com/office/powerpoint/2010/main" val="3511483926"/>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Kadın hakları</a:t>
            </a:r>
            <a:endParaRPr lang="tr-TR" dirty="0"/>
          </a:p>
        </p:txBody>
      </p:sp>
      <p:sp>
        <p:nvSpPr>
          <p:cNvPr id="3" name="İçerik Yer Tutucusu 2"/>
          <p:cNvSpPr>
            <a:spLocks noGrp="1"/>
          </p:cNvSpPr>
          <p:nvPr>
            <p:ph idx="1"/>
          </p:nvPr>
        </p:nvSpPr>
        <p:spPr/>
        <p:txBody>
          <a:bodyPr>
            <a:normAutofit lnSpcReduction="10000"/>
          </a:bodyPr>
          <a:lstStyle/>
          <a:p>
            <a:r>
              <a:rPr lang="tr-TR" dirty="0" smtClean="0"/>
              <a:t>Kadın hakları söylemi</a:t>
            </a:r>
          </a:p>
          <a:p>
            <a:pPr lvl="1"/>
            <a:r>
              <a:rPr lang="tr-TR" dirty="0" smtClean="0"/>
              <a:t>Kadınların özelliklerinden kaynaklanan ve onlara özgü haklar anlamındadır</a:t>
            </a:r>
          </a:p>
          <a:p>
            <a:r>
              <a:rPr lang="tr-TR" dirty="0" smtClean="0"/>
              <a:t>Geçmişte kadınlara karşı yapılmış haksızlıklara karşı telafi niteliğindedir</a:t>
            </a:r>
          </a:p>
          <a:p>
            <a:r>
              <a:rPr lang="tr-TR" dirty="0" smtClean="0"/>
              <a:t>1981 BM Kadınlara Karşı Her Türlü Ayrımcılığın Ortadan Kaldırılması Sözleşmesi</a:t>
            </a:r>
          </a:p>
          <a:p>
            <a:r>
              <a:rPr lang="tr-TR" dirty="0" smtClean="0"/>
              <a:t>Avrupa Sosyal Yasası</a:t>
            </a:r>
          </a:p>
          <a:p>
            <a:pPr lvl="1"/>
            <a:r>
              <a:rPr lang="tr-TR" dirty="0" smtClean="0"/>
              <a:t>Çalışan kadınların korunması</a:t>
            </a:r>
          </a:p>
          <a:p>
            <a:pPr lvl="1"/>
            <a:r>
              <a:rPr lang="tr-TR" dirty="0" smtClean="0"/>
              <a:t>Annenin sosyal ve ekonomik açıdan korunması</a:t>
            </a:r>
          </a:p>
          <a:p>
            <a:pPr lvl="1"/>
            <a:r>
              <a:rPr lang="tr-TR" dirty="0" smtClean="0"/>
              <a:t>İşe alınmada fırsat eşitliği</a:t>
            </a:r>
          </a:p>
          <a:p>
            <a:r>
              <a:rPr lang="tr-TR" dirty="0" smtClean="0"/>
              <a:t>AİHS ek 7 </a:t>
            </a:r>
            <a:r>
              <a:rPr lang="tr-TR" dirty="0" err="1" smtClean="0"/>
              <a:t>nolu</a:t>
            </a:r>
            <a:r>
              <a:rPr lang="tr-TR" dirty="0" smtClean="0"/>
              <a:t> protokol</a:t>
            </a:r>
          </a:p>
          <a:p>
            <a:r>
              <a:rPr lang="tr-TR" dirty="0" smtClean="0"/>
              <a:t>Anayasa m. 10</a:t>
            </a:r>
          </a:p>
          <a:p>
            <a:pPr lvl="1"/>
            <a:r>
              <a:rPr lang="tr-TR" dirty="0" smtClean="0"/>
              <a:t>Kadın-erkek eşitliğinin fiili olarak sağlanması</a:t>
            </a:r>
            <a:endParaRPr lang="tr-TR" dirty="0"/>
          </a:p>
        </p:txBody>
      </p:sp>
    </p:spTree>
    <p:extLst>
      <p:ext uri="{BB962C8B-B14F-4D97-AF65-F5344CB8AC3E}">
        <p14:creationId xmlns:p14="http://schemas.microsoft.com/office/powerpoint/2010/main" val="256566547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Çocuk hakları</a:t>
            </a:r>
            <a:endParaRPr lang="tr-TR" dirty="0"/>
          </a:p>
        </p:txBody>
      </p:sp>
      <p:sp>
        <p:nvSpPr>
          <p:cNvPr id="3" name="İçerik Yer Tutucusu 2"/>
          <p:cNvSpPr>
            <a:spLocks noGrp="1"/>
          </p:cNvSpPr>
          <p:nvPr>
            <p:ph idx="1"/>
          </p:nvPr>
        </p:nvSpPr>
        <p:spPr/>
        <p:txBody>
          <a:bodyPr>
            <a:normAutofit/>
          </a:bodyPr>
          <a:lstStyle/>
          <a:p>
            <a:r>
              <a:rPr lang="tr-TR" dirty="0" smtClean="0"/>
              <a:t>Tartışmalı bir konudur «18 yaş altındaki herkes» çocuktur</a:t>
            </a:r>
          </a:p>
          <a:p>
            <a:r>
              <a:rPr lang="tr-TR" dirty="0" smtClean="0"/>
              <a:t>1990 BM Çocuk Hakları Sözleşmesi</a:t>
            </a:r>
          </a:p>
          <a:p>
            <a:pPr lvl="1"/>
            <a:r>
              <a:rPr lang="tr-TR" dirty="0" smtClean="0"/>
              <a:t>40 tane çocuk hakkı sayılmaktadır</a:t>
            </a:r>
          </a:p>
          <a:p>
            <a:pPr lvl="1"/>
            <a:r>
              <a:rPr lang="tr-TR" dirty="0" smtClean="0"/>
              <a:t>Bunların çoğu haktan ziyade çocuklara nasıl davranılacağına dair ideal standartlar</a:t>
            </a:r>
          </a:p>
          <a:p>
            <a:r>
              <a:rPr lang="tr-TR" dirty="0" smtClean="0"/>
              <a:t>1996 </a:t>
            </a:r>
            <a:r>
              <a:rPr lang="tr-TR" dirty="0"/>
              <a:t>Ç</a:t>
            </a:r>
            <a:r>
              <a:rPr lang="tr-TR" dirty="0" smtClean="0"/>
              <a:t>ocuk Haklarının Kullanılmasına ilişkin Avrupa Sözleşmesi</a:t>
            </a:r>
          </a:p>
          <a:p>
            <a:r>
              <a:rPr lang="tr-TR" dirty="0" smtClean="0"/>
              <a:t>Diğer sözleşmeler</a:t>
            </a:r>
          </a:p>
          <a:p>
            <a:pPr lvl="1"/>
            <a:r>
              <a:rPr lang="tr-TR" dirty="0" smtClean="0"/>
              <a:t>1966 Sivil ve Siyasal Haklar Sözleşmesi</a:t>
            </a:r>
          </a:p>
          <a:p>
            <a:pPr lvl="1"/>
            <a:r>
              <a:rPr lang="tr-TR" dirty="0" smtClean="0"/>
              <a:t>Avrupa Sosyal Yasası</a:t>
            </a:r>
          </a:p>
          <a:p>
            <a:pPr lvl="2"/>
            <a:r>
              <a:rPr lang="tr-TR" dirty="0" smtClean="0"/>
              <a:t>Çocuklara ayrım yapılmaksızın koruma tedbirlerinin alınması</a:t>
            </a:r>
          </a:p>
          <a:p>
            <a:pPr lvl="2"/>
            <a:r>
              <a:rPr lang="tr-TR" dirty="0" smtClean="0"/>
              <a:t>Çocukların ağır işlerde çalıştırılmaması</a:t>
            </a:r>
          </a:p>
          <a:p>
            <a:pPr lvl="2"/>
            <a:r>
              <a:rPr lang="tr-TR" dirty="0" smtClean="0"/>
              <a:t>Belli bir yaş altında çocukların çalıştırılmaması</a:t>
            </a:r>
          </a:p>
          <a:p>
            <a:pPr lvl="2"/>
            <a:r>
              <a:rPr lang="tr-TR" dirty="0" smtClean="0"/>
              <a:t>Ekonomik toplumsal istismardan korunması</a:t>
            </a:r>
          </a:p>
        </p:txBody>
      </p:sp>
    </p:spTree>
    <p:extLst>
      <p:ext uri="{BB962C8B-B14F-4D97-AF65-F5344CB8AC3E}">
        <p14:creationId xmlns:p14="http://schemas.microsoft.com/office/powerpoint/2010/main" val="54257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Özgürlük üzerine farklı görüşler</a:t>
            </a:r>
            <a:endParaRPr lang="en-US" dirty="0"/>
          </a:p>
        </p:txBody>
      </p:sp>
      <p:sp>
        <p:nvSpPr>
          <p:cNvPr id="3" name="İçerik Yer Tutucusu 2"/>
          <p:cNvSpPr>
            <a:spLocks noGrp="1"/>
          </p:cNvSpPr>
          <p:nvPr>
            <p:ph idx="1"/>
          </p:nvPr>
        </p:nvSpPr>
        <p:spPr/>
        <p:txBody>
          <a:bodyPr/>
          <a:lstStyle/>
          <a:p>
            <a:r>
              <a:rPr lang="tr-TR" dirty="0">
                <a:solidFill>
                  <a:srgbClr val="FF0000"/>
                </a:solidFill>
              </a:rPr>
              <a:t>NEGATİF ÖZGÜRLÜK: </a:t>
            </a:r>
            <a:r>
              <a:rPr lang="tr-TR" dirty="0"/>
              <a:t>Kişinin tercihlerinde ve seçimlerinde engellenmemesi, kendisine müdahale edilmemesidir.</a:t>
            </a:r>
            <a:endParaRPr lang="en-US" dirty="0"/>
          </a:p>
          <a:p>
            <a:r>
              <a:rPr lang="tr-TR" dirty="0" smtClean="0">
                <a:solidFill>
                  <a:srgbClr val="FF0000"/>
                </a:solidFill>
              </a:rPr>
              <a:t>POZİTİF ÖZGÜRLÜK: </a:t>
            </a:r>
            <a:r>
              <a:rPr lang="tr-TR" dirty="0" smtClean="0"/>
              <a:t>Bir şeyi yapabilme iktidarıdır.</a:t>
            </a:r>
          </a:p>
          <a:p>
            <a:pPr lvl="1"/>
            <a:r>
              <a:rPr lang="tr-TR" dirty="0" smtClean="0"/>
              <a:t>Sadece engellenmemek, müdahale edilmemek yeterli değildir</a:t>
            </a:r>
          </a:p>
          <a:p>
            <a:pPr lvl="1"/>
            <a:r>
              <a:rPr lang="tr-TR" dirty="0" smtClean="0"/>
              <a:t>Bu görüş aynı zamanda devlete bir takım yükümlülükler getirir (refah devleti/sosyal devlet anlayışı)</a:t>
            </a:r>
          </a:p>
          <a:p>
            <a:r>
              <a:rPr lang="tr-TR" dirty="0" smtClean="0"/>
              <a:t>Pozitif özgürlüğe eleştiriler: Yetenek/güç ile özgürlük aynı şey değildir. </a:t>
            </a:r>
          </a:p>
          <a:p>
            <a:r>
              <a:rPr lang="tr-TR" dirty="0" smtClean="0">
                <a:solidFill>
                  <a:srgbClr val="FF0000"/>
                </a:solidFill>
              </a:rPr>
              <a:t>RASYONEL ÖZGÜRLÜK: </a:t>
            </a:r>
            <a:r>
              <a:rPr lang="tr-TR" dirty="0" smtClean="0"/>
              <a:t>Özgürlük önünde engeller sadece dış müdahalelerden kaynaklanmaz, aynı zamanda kişinin içinden (bilgisizlik, bilinçsizlik </a:t>
            </a:r>
            <a:r>
              <a:rPr lang="tr-TR" dirty="0" err="1" smtClean="0"/>
              <a:t>vs</a:t>
            </a:r>
            <a:r>
              <a:rPr lang="tr-TR" dirty="0" smtClean="0"/>
              <a:t>) kaynaklanır.</a:t>
            </a:r>
          </a:p>
          <a:p>
            <a:r>
              <a:rPr lang="tr-TR" dirty="0" smtClean="0"/>
              <a:t>Eleştiri: Özgür olmakla iyi hayat birbirine karıştırılmaktadır.</a:t>
            </a:r>
          </a:p>
        </p:txBody>
      </p:sp>
    </p:spTree>
    <p:extLst>
      <p:ext uri="{BB962C8B-B14F-4D97-AF65-F5344CB8AC3E}">
        <p14:creationId xmlns:p14="http://schemas.microsoft.com/office/powerpoint/2010/main" val="56033411"/>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Anayasa’da çocuklar</a:t>
            </a:r>
          </a:p>
          <a:p>
            <a:pPr lvl="1"/>
            <a:r>
              <a:rPr lang="tr-TR" dirty="0" smtClean="0"/>
              <a:t>Çocukların korunması, m. 41</a:t>
            </a:r>
          </a:p>
          <a:p>
            <a:pPr lvl="1"/>
            <a:r>
              <a:rPr lang="tr-TR" dirty="0" smtClean="0"/>
              <a:t>Eğitim ve öğrenim görme hakkı, m. 42</a:t>
            </a:r>
          </a:p>
          <a:p>
            <a:pPr lvl="1"/>
            <a:r>
              <a:rPr lang="tr-TR" dirty="0" smtClean="0"/>
              <a:t>Küçüklerin çalışma şartları m. 50/2</a:t>
            </a:r>
          </a:p>
          <a:p>
            <a:pPr lvl="1"/>
            <a:r>
              <a:rPr lang="tr-TR" dirty="0" smtClean="0"/>
              <a:t>Gençlerin alkol, uyuşturucu ve kötü alışkanlıklardan korunması, m. 58/2</a:t>
            </a:r>
          </a:p>
          <a:p>
            <a:pPr lvl="1"/>
            <a:r>
              <a:rPr lang="tr-TR" dirty="0" smtClean="0"/>
              <a:t>Korunmaya muhtaç çocukların devlet korumasında olması</a:t>
            </a:r>
          </a:p>
          <a:p>
            <a:pPr lvl="1"/>
            <a:r>
              <a:rPr lang="tr-TR" dirty="0" smtClean="0"/>
              <a:t>Çocukların yetişkinlerden farklı mahkemelerde yargılanması m. 141</a:t>
            </a:r>
          </a:p>
          <a:p>
            <a:endParaRPr lang="tr-TR" dirty="0"/>
          </a:p>
          <a:p>
            <a:endParaRPr lang="tr-TR" dirty="0"/>
          </a:p>
        </p:txBody>
      </p:sp>
    </p:spTree>
    <p:extLst>
      <p:ext uri="{BB962C8B-B14F-4D97-AF65-F5344CB8AC3E}">
        <p14:creationId xmlns:p14="http://schemas.microsoft.com/office/powerpoint/2010/main" val="258547669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Engelli hakları</a:t>
            </a:r>
            <a:endParaRPr lang="tr-TR" dirty="0"/>
          </a:p>
        </p:txBody>
      </p:sp>
      <p:sp>
        <p:nvSpPr>
          <p:cNvPr id="3" name="İçerik Yer Tutucusu 2"/>
          <p:cNvSpPr>
            <a:spLocks noGrp="1"/>
          </p:cNvSpPr>
          <p:nvPr>
            <p:ph idx="1"/>
          </p:nvPr>
        </p:nvSpPr>
        <p:spPr/>
        <p:txBody>
          <a:bodyPr>
            <a:normAutofit/>
          </a:bodyPr>
          <a:lstStyle/>
          <a:p>
            <a:r>
              <a:rPr lang="tr-TR" dirty="0" smtClean="0"/>
              <a:t>Engelli: fiziksel ve zihinsel yeteneklerindeki, ister doğuştan isterse sonradan olan bir noksanlık sonucu normal bir bireysel veya sosyal hayatın gereklerini kısmen veya tamamen kendi kendine yerine getiremeyen kişi</a:t>
            </a:r>
          </a:p>
          <a:p>
            <a:r>
              <a:rPr lang="tr-TR" dirty="0" smtClean="0"/>
              <a:t>Amaç</a:t>
            </a:r>
          </a:p>
          <a:p>
            <a:pPr lvl="1"/>
            <a:r>
              <a:rPr lang="tr-TR" dirty="0" smtClean="0"/>
              <a:t>Engellilerin asgari insan onurunda yaşamaları ve diğer bireylerden geride kalmamaları için sahip olmaları gereken haklar</a:t>
            </a:r>
          </a:p>
          <a:p>
            <a:r>
              <a:rPr lang="tr-TR" dirty="0" smtClean="0"/>
              <a:t>Kapsam</a:t>
            </a:r>
          </a:p>
          <a:p>
            <a:pPr lvl="1"/>
            <a:r>
              <a:rPr lang="tr-TR" dirty="0" smtClean="0"/>
              <a:t>Tıbbi bakım, rehabilitasyon ve yardım hizmetleri</a:t>
            </a:r>
          </a:p>
          <a:p>
            <a:pPr lvl="1"/>
            <a:r>
              <a:rPr lang="tr-TR" dirty="0" smtClean="0"/>
              <a:t>Eğitim</a:t>
            </a:r>
          </a:p>
          <a:p>
            <a:pPr lvl="1"/>
            <a:r>
              <a:rPr lang="tr-TR" dirty="0" smtClean="0"/>
              <a:t>İstihdam </a:t>
            </a:r>
          </a:p>
          <a:p>
            <a:pPr lvl="1"/>
            <a:r>
              <a:rPr lang="tr-TR" dirty="0" smtClean="0"/>
              <a:t>Sosyal güvenlik</a:t>
            </a:r>
          </a:p>
          <a:p>
            <a:pPr lvl="1"/>
            <a:r>
              <a:rPr lang="tr-TR" dirty="0" smtClean="0"/>
              <a:t>Örgütlenme hakkı</a:t>
            </a:r>
          </a:p>
          <a:p>
            <a:endParaRPr lang="tr-TR" dirty="0"/>
          </a:p>
        </p:txBody>
      </p:sp>
    </p:spTree>
    <p:extLst>
      <p:ext uri="{BB962C8B-B14F-4D97-AF65-F5344CB8AC3E}">
        <p14:creationId xmlns:p14="http://schemas.microsoft.com/office/powerpoint/2010/main" val="1875934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Anayasa</a:t>
            </a:r>
          </a:p>
          <a:p>
            <a:pPr lvl="1"/>
            <a:r>
              <a:rPr lang="tr-TR" dirty="0" smtClean="0"/>
              <a:t>M. 42 eğitim hakkı </a:t>
            </a:r>
            <a:r>
              <a:rPr lang="tr-TR" dirty="0" smtClean="0">
                <a:sym typeface="Wingdings" panose="05000000000000000000" pitchFamily="2" charset="2"/>
              </a:rPr>
              <a:t> özel eğitime ihtiyacı olanlar</a:t>
            </a:r>
          </a:p>
          <a:p>
            <a:pPr lvl="1"/>
            <a:r>
              <a:rPr lang="tr-TR" dirty="0" smtClean="0">
                <a:sym typeface="Wingdings" panose="05000000000000000000" pitchFamily="2" charset="2"/>
              </a:rPr>
              <a:t>M. 50 çalışma hakkı  engellilerin istihdamında kolaylık</a:t>
            </a:r>
          </a:p>
          <a:p>
            <a:pPr lvl="1"/>
            <a:r>
              <a:rPr lang="tr-TR" dirty="0" smtClean="0">
                <a:sym typeface="Wingdings" panose="05000000000000000000" pitchFamily="2" charset="2"/>
              </a:rPr>
              <a:t>M. 61 sosyal güvenlik  engellilere ayrıcalık</a:t>
            </a:r>
          </a:p>
          <a:p>
            <a:pPr lvl="1"/>
            <a:r>
              <a:rPr lang="tr-TR" dirty="0" smtClean="0">
                <a:sym typeface="Wingdings" panose="05000000000000000000" pitchFamily="2" charset="2"/>
              </a:rPr>
              <a:t>M. 50/2 zihinsel engelliler «ruhi yetersizliğe sahip olanlar»</a:t>
            </a:r>
            <a:endParaRPr lang="tr-TR" dirty="0" smtClean="0"/>
          </a:p>
          <a:p>
            <a:r>
              <a:rPr lang="tr-TR" dirty="0"/>
              <a:t>Sözleşmeler</a:t>
            </a:r>
          </a:p>
          <a:p>
            <a:pPr lvl="1"/>
            <a:r>
              <a:rPr lang="tr-TR" dirty="0"/>
              <a:t>1975 BM Engelli Hakları Bildirisi</a:t>
            </a:r>
          </a:p>
          <a:p>
            <a:pPr lvl="1"/>
            <a:r>
              <a:rPr lang="tr-TR" dirty="0"/>
              <a:t>1983 ILO Engellilerin Mesleki Rehabilitasyonu ve İstihdamı</a:t>
            </a:r>
          </a:p>
          <a:p>
            <a:pPr lvl="1"/>
            <a:r>
              <a:rPr lang="tr-TR" dirty="0"/>
              <a:t>1993 BM Engelliler için Fırsat Eşitliği Konusunda Standart Kurallar </a:t>
            </a:r>
          </a:p>
          <a:p>
            <a:endParaRPr lang="tr-TR" dirty="0"/>
          </a:p>
          <a:p>
            <a:endParaRPr lang="tr-TR" dirty="0"/>
          </a:p>
        </p:txBody>
      </p:sp>
    </p:spTree>
    <p:extLst>
      <p:ext uri="{BB962C8B-B14F-4D97-AF65-F5344CB8AC3E}">
        <p14:creationId xmlns:p14="http://schemas.microsoft.com/office/powerpoint/2010/main" val="202768920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Ayrımcılık yasağı/Eşitlik ilkesi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Hukuki dayanak</a:t>
            </a:r>
          </a:p>
          <a:p>
            <a:pPr lvl="1"/>
            <a:r>
              <a:rPr lang="tr-TR" dirty="0" smtClean="0"/>
              <a:t>Kültürel ve azınlık hakları AİHS ve Anayasada özel bir hak olarak düzenlenmemiş onun yerine ayrımcılık yasağı/eşitlik ilkesine yer verilmiştir</a:t>
            </a:r>
          </a:p>
          <a:p>
            <a:pPr lvl="1"/>
            <a:r>
              <a:rPr lang="tr-TR" dirty="0" smtClean="0"/>
              <a:t>AİHS m. 14 (ayrımcılık yasağı) ek 12 </a:t>
            </a:r>
            <a:r>
              <a:rPr lang="tr-TR" dirty="0" err="1" smtClean="0"/>
              <a:t>nolu</a:t>
            </a:r>
            <a:r>
              <a:rPr lang="tr-TR" dirty="0" smtClean="0"/>
              <a:t> protokol m. 1: ulusal azınlıklara mensup kişiler, eşit muamele görme hakkı ile anayasal düzenin tanıdığı tüm haklardan yararlanır</a:t>
            </a:r>
          </a:p>
          <a:p>
            <a:pPr lvl="1"/>
            <a:r>
              <a:rPr lang="tr-TR" dirty="0" smtClean="0"/>
              <a:t>AY m. 10 (eşitlik ilkesi)</a:t>
            </a:r>
          </a:p>
          <a:p>
            <a:r>
              <a:rPr lang="tr-TR" dirty="0" smtClean="0"/>
              <a:t>Türkiye’de azınlıklar ve hakları Lozan Antlaşmasıyla tespit edilmiştir</a:t>
            </a:r>
          </a:p>
          <a:p>
            <a:pPr lvl="1"/>
            <a:r>
              <a:rPr lang="tr-TR" dirty="0" smtClean="0"/>
              <a:t>Azınlıklar: Yahudiler, Ermeniler ve Ortodoks Rumlar</a:t>
            </a:r>
          </a:p>
          <a:p>
            <a:pPr lvl="1"/>
            <a:r>
              <a:rPr lang="tr-TR" dirty="0" smtClean="0"/>
              <a:t>Bazı eğitim ve kültürel haklara yer verilmiştir</a:t>
            </a:r>
          </a:p>
          <a:p>
            <a:r>
              <a:rPr lang="tr-TR" dirty="0" smtClean="0"/>
              <a:t>Ayrımcılık yasağı, yurttaşların tüm haklardan eşit yararlanmasını sağlar</a:t>
            </a:r>
          </a:p>
          <a:p>
            <a:pPr lvl="1"/>
            <a:r>
              <a:rPr lang="tr-TR" dirty="0" smtClean="0">
                <a:solidFill>
                  <a:srgbClr val="C00000"/>
                </a:solidFill>
              </a:rPr>
              <a:t>(pozitif/negatif ayrımcılık – mutlak/nispi eşitlik kavramları daha önce söylenmişti)</a:t>
            </a:r>
          </a:p>
          <a:p>
            <a:endParaRPr lang="tr-TR" dirty="0"/>
          </a:p>
        </p:txBody>
      </p:sp>
    </p:spTree>
    <p:extLst>
      <p:ext uri="{BB962C8B-B14F-4D97-AF65-F5344CB8AC3E}">
        <p14:creationId xmlns:p14="http://schemas.microsoft.com/office/powerpoint/2010/main" val="391336698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Ayrımcılık yasağında ölçütler</a:t>
            </a:r>
          </a:p>
          <a:p>
            <a:pPr lvl="1"/>
            <a:r>
              <a:rPr lang="tr-TR" dirty="0" smtClean="0"/>
              <a:t>Cinsiyet, ırk, renk, dil, din, siyasal ve felsefi düşünce, ulusal veya sosyal köken, servet veya doğumla kazanılan herhangi bir statü</a:t>
            </a:r>
          </a:p>
          <a:p>
            <a:r>
              <a:rPr lang="tr-TR" dirty="0" smtClean="0"/>
              <a:t>Hakkın kapsamı</a:t>
            </a:r>
          </a:p>
          <a:p>
            <a:pPr lvl="1"/>
            <a:r>
              <a:rPr lang="tr-TR" dirty="0" smtClean="0"/>
              <a:t>Kanunlar karşısında eşit muamele görme</a:t>
            </a:r>
          </a:p>
          <a:p>
            <a:pPr lvl="1"/>
            <a:r>
              <a:rPr lang="tr-TR" dirty="0" smtClean="0"/>
              <a:t>Ayrıma uğramama</a:t>
            </a:r>
          </a:p>
          <a:p>
            <a:r>
              <a:rPr lang="tr-TR" dirty="0" smtClean="0"/>
              <a:t>Devletin yükümlülüğü</a:t>
            </a:r>
          </a:p>
          <a:p>
            <a:pPr lvl="1"/>
            <a:r>
              <a:rPr lang="tr-TR" dirty="0" smtClean="0"/>
              <a:t>Ayrım yapmama</a:t>
            </a:r>
          </a:p>
          <a:p>
            <a:pPr lvl="2"/>
            <a:r>
              <a:rPr lang="tr-TR" dirty="0" smtClean="0"/>
              <a:t>Kural yasalar herkesi kapsayıcı olur</a:t>
            </a:r>
          </a:p>
          <a:p>
            <a:pPr lvl="2"/>
            <a:r>
              <a:rPr lang="tr-TR" dirty="0" smtClean="0"/>
              <a:t>Özel düzenlemeler yapılabilir (kadınlar, öğrenciler </a:t>
            </a:r>
            <a:r>
              <a:rPr lang="tr-TR" dirty="0" err="1" smtClean="0"/>
              <a:t>vs</a:t>
            </a:r>
            <a:r>
              <a:rPr lang="tr-TR" dirty="0" smtClean="0"/>
              <a:t>)</a:t>
            </a:r>
          </a:p>
          <a:p>
            <a:pPr lvl="1"/>
            <a:r>
              <a:rPr lang="tr-TR" dirty="0" smtClean="0"/>
              <a:t>İmtiyaz yasağı</a:t>
            </a:r>
          </a:p>
          <a:p>
            <a:pPr lvl="2"/>
            <a:r>
              <a:rPr lang="tr-TR" dirty="0" smtClean="0"/>
              <a:t>Kimseye ayrıcalık tanınamaz</a:t>
            </a:r>
          </a:p>
          <a:p>
            <a:pPr lvl="2"/>
            <a:r>
              <a:rPr lang="tr-TR" dirty="0" smtClean="0"/>
              <a:t>İstisna «eşitliği sağlamak üzere» pozitif ayrımcılık</a:t>
            </a:r>
          </a:p>
          <a:p>
            <a:endParaRPr lang="tr-TR" dirty="0"/>
          </a:p>
        </p:txBody>
      </p:sp>
    </p:spTree>
    <p:extLst>
      <p:ext uri="{BB962C8B-B14F-4D97-AF65-F5344CB8AC3E}">
        <p14:creationId xmlns:p14="http://schemas.microsoft.com/office/powerpoint/2010/main" val="222861421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905000"/>
            <a:ext cx="7543800" cy="2264229"/>
          </a:xfrm>
        </p:spPr>
        <p:txBody>
          <a:bodyPr/>
          <a:lstStyle/>
          <a:p>
            <a:r>
              <a:rPr lang="tr-TR" dirty="0" smtClean="0"/>
              <a:t>İNSAN HAKLARI</a:t>
            </a:r>
            <a:endParaRPr lang="tr-TR" dirty="0"/>
          </a:p>
        </p:txBody>
      </p:sp>
      <p:sp>
        <p:nvSpPr>
          <p:cNvPr id="3" name="Alt Başlık 2"/>
          <p:cNvSpPr>
            <a:spLocks noGrp="1"/>
          </p:cNvSpPr>
          <p:nvPr>
            <p:ph type="subTitle" idx="1"/>
          </p:nvPr>
        </p:nvSpPr>
        <p:spPr>
          <a:xfrm>
            <a:off x="685798" y="4332513"/>
            <a:ext cx="7467601" cy="1654629"/>
          </a:xfrm>
        </p:spPr>
        <p:txBody>
          <a:bodyPr>
            <a:noAutofit/>
          </a:bodyPr>
          <a:lstStyle/>
          <a:p>
            <a:r>
              <a:rPr lang="tr-TR" sz="4000" spc="-100" dirty="0" smtClean="0">
                <a:solidFill>
                  <a:schemeClr val="tx2"/>
                </a:solidFill>
                <a:latin typeface="+mj-lt"/>
                <a:ea typeface="+mj-ea"/>
                <a:cs typeface="+mj-cs"/>
              </a:rPr>
              <a:t>Hak ve Özgürlüklerin Sınırlanması (11.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2025279436"/>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 hukukunun temel ilkeleri</a:t>
            </a:r>
            <a:endParaRPr lang="tr-TR" dirty="0"/>
          </a:p>
        </p:txBody>
      </p:sp>
      <p:sp>
        <p:nvSpPr>
          <p:cNvPr id="3" name="İçerik Yer Tutucusu 2"/>
          <p:cNvSpPr>
            <a:spLocks noGrp="1"/>
          </p:cNvSpPr>
          <p:nvPr>
            <p:ph idx="1"/>
          </p:nvPr>
        </p:nvSpPr>
        <p:spPr/>
        <p:txBody>
          <a:bodyPr/>
          <a:lstStyle/>
          <a:p>
            <a:r>
              <a:rPr lang="tr-TR" dirty="0" smtClean="0"/>
              <a:t>İnsan haklarının uluslar arası ve ulusal düzeyde hukukileşmesi, hakların soyut siyasi taleplerden ziyade, hukuk normlarına dayandırılmasını sağlamıştır.</a:t>
            </a:r>
          </a:p>
          <a:p>
            <a:r>
              <a:rPr lang="tr-TR" dirty="0" smtClean="0"/>
              <a:t>Vatandaşlar haklarını yargısal yollar yoluyla talep etmektedir.</a:t>
            </a:r>
          </a:p>
          <a:p>
            <a:r>
              <a:rPr lang="tr-TR" dirty="0" smtClean="0"/>
              <a:t>Yasama yoluyla hakkın tanınması; mahkemeler tarafından uygulanması şeklinde işlemektedir</a:t>
            </a:r>
          </a:p>
          <a:p>
            <a:r>
              <a:rPr lang="tr-TR" dirty="0" smtClean="0"/>
              <a:t>İnsan hakları hukukunda ulusal hukuk yanında uluslar arası belgeler önemli yer tutmaktadır</a:t>
            </a:r>
          </a:p>
          <a:p>
            <a:r>
              <a:rPr lang="tr-TR" dirty="0" smtClean="0"/>
              <a:t>Avrupa İnsan Hakları Sözleşmesi ve onun mahkemesi olan AİHM’nin içtihatları bu ilkelerin belirlenmesinde önemlidir</a:t>
            </a:r>
          </a:p>
          <a:p>
            <a:endParaRPr lang="tr-TR" dirty="0"/>
          </a:p>
        </p:txBody>
      </p:sp>
    </p:spTree>
    <p:extLst>
      <p:ext uri="{BB962C8B-B14F-4D97-AF65-F5344CB8AC3E}">
        <p14:creationId xmlns:p14="http://schemas.microsoft.com/office/powerpoint/2010/main" val="340835105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Haklar ve özgürlükler anayasada düzenlenir</a:t>
            </a:r>
          </a:p>
          <a:p>
            <a:pPr lvl="1"/>
            <a:r>
              <a:rPr lang="tr-TR" dirty="0" smtClean="0"/>
              <a:t>Hakların çatışmasını önlemek</a:t>
            </a:r>
          </a:p>
          <a:p>
            <a:pPr lvl="1"/>
            <a:r>
              <a:rPr lang="tr-TR" dirty="0" smtClean="0"/>
              <a:t>Kamu barışını korumak</a:t>
            </a:r>
          </a:p>
          <a:p>
            <a:pPr lvl="1"/>
            <a:r>
              <a:rPr lang="tr-TR" dirty="0" smtClean="0"/>
              <a:t>Kamu otoritelerinin haklar önünde görev ve ödevlerini belirlemek</a:t>
            </a:r>
          </a:p>
          <a:p>
            <a:r>
              <a:rPr lang="tr-TR" dirty="0" smtClean="0"/>
              <a:t>Düzenlemenin kapsamı</a:t>
            </a:r>
          </a:p>
          <a:p>
            <a:pPr lvl="1"/>
            <a:r>
              <a:rPr lang="tr-TR" dirty="0" smtClean="0"/>
              <a:t>Hakkın/özgürlüğe yer verilmesi</a:t>
            </a:r>
          </a:p>
          <a:p>
            <a:pPr lvl="1"/>
            <a:r>
              <a:rPr lang="tr-TR" dirty="0" smtClean="0"/>
              <a:t>sınırlamalar</a:t>
            </a:r>
          </a:p>
          <a:p>
            <a:r>
              <a:rPr lang="tr-TR" dirty="0" smtClean="0"/>
              <a:t>Sınırlama zorunluluğu</a:t>
            </a:r>
          </a:p>
          <a:p>
            <a:pPr lvl="1"/>
            <a:r>
              <a:rPr lang="tr-TR" dirty="0" smtClean="0"/>
              <a:t>«Mutlaklık» ilkesi insan hakları fikrinin reddedilmesinin ahlaki olarak meşru olmadığı anlamındadır. Sınırlanmamasını savunmaz</a:t>
            </a:r>
          </a:p>
          <a:p>
            <a:pPr lvl="1"/>
            <a:r>
              <a:rPr lang="tr-TR" dirty="0" smtClean="0"/>
              <a:t>Anayasal haklar hukuken tanımlandığı ölçüde riayet edilir</a:t>
            </a:r>
          </a:p>
          <a:p>
            <a:pPr lvl="1"/>
            <a:r>
              <a:rPr lang="tr-TR" dirty="0" smtClean="0"/>
              <a:t>İnsan haklarının birbiriyle çatışma ihtimali vardır (ifade özgürlüğü x insan onuru çatışması olabilir)</a:t>
            </a:r>
          </a:p>
          <a:p>
            <a:pPr lvl="1"/>
            <a:r>
              <a:rPr lang="tr-TR" dirty="0" smtClean="0"/>
              <a:t>Devletin sivil hayatı kontrol etme çabası, insan haklarına aykırı davranmasına neden olabilir</a:t>
            </a:r>
          </a:p>
          <a:p>
            <a:endParaRPr lang="tr-TR" dirty="0"/>
          </a:p>
        </p:txBody>
      </p:sp>
    </p:spTree>
    <p:extLst>
      <p:ext uri="{BB962C8B-B14F-4D97-AF65-F5344CB8AC3E}">
        <p14:creationId xmlns:p14="http://schemas.microsoft.com/office/powerpoint/2010/main" val="367557755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 haklarının sınırlanması gerekliliğinde evrensel bir mutabakat vardır</a:t>
            </a:r>
          </a:p>
          <a:p>
            <a:r>
              <a:rPr lang="tr-TR" dirty="0" smtClean="0"/>
              <a:t>Yöntem</a:t>
            </a:r>
          </a:p>
          <a:p>
            <a:pPr lvl="1"/>
            <a:r>
              <a:rPr lang="tr-TR" dirty="0" smtClean="0"/>
              <a:t>İnsan hakları belgelerinde sınırlamaya ilişkin genel ilkeler ve usuller</a:t>
            </a:r>
          </a:p>
          <a:p>
            <a:pPr lvl="1"/>
            <a:r>
              <a:rPr lang="tr-TR" dirty="0" smtClean="0"/>
              <a:t>Sınırlama, hakkın kapsamının daraltılması demektir</a:t>
            </a:r>
          </a:p>
          <a:p>
            <a:pPr lvl="1"/>
            <a:r>
              <a:rPr lang="tr-TR" dirty="0" smtClean="0"/>
              <a:t>Kural olarak olağan rejimlerde geçerli ölçütlere yer verilir</a:t>
            </a:r>
          </a:p>
          <a:p>
            <a:pPr lvl="1"/>
            <a:r>
              <a:rPr lang="tr-TR" dirty="0" smtClean="0"/>
              <a:t>Bazı hak ve özgürlükler düzenlenirken, sınırları da belirtilir</a:t>
            </a:r>
          </a:p>
          <a:p>
            <a:r>
              <a:rPr lang="tr-TR" dirty="0" smtClean="0"/>
              <a:t>Ortaya çıkan ölçütler</a:t>
            </a:r>
          </a:p>
          <a:p>
            <a:pPr lvl="1"/>
            <a:r>
              <a:rPr lang="tr-TR" dirty="0" smtClean="0"/>
              <a:t>Demokratik toplumda zorunluluk</a:t>
            </a:r>
          </a:p>
          <a:p>
            <a:pPr lvl="1"/>
            <a:r>
              <a:rPr lang="tr-TR" dirty="0" smtClean="0"/>
              <a:t>Ölçülülük</a:t>
            </a:r>
          </a:p>
          <a:p>
            <a:pPr lvl="1"/>
            <a:r>
              <a:rPr lang="tr-TR" dirty="0" smtClean="0"/>
              <a:t>Kanunla sınırlanma</a:t>
            </a:r>
          </a:p>
          <a:p>
            <a:pPr lvl="1"/>
            <a:r>
              <a:rPr lang="tr-TR" dirty="0" smtClean="0"/>
              <a:t>Sınırlamanın ancak öngörülen amaç için yapılması</a:t>
            </a:r>
          </a:p>
          <a:p>
            <a:endParaRPr lang="tr-TR" dirty="0" smtClean="0"/>
          </a:p>
          <a:p>
            <a:endParaRPr lang="tr-TR" dirty="0"/>
          </a:p>
        </p:txBody>
      </p:sp>
    </p:spTree>
    <p:extLst>
      <p:ext uri="{BB962C8B-B14F-4D97-AF65-F5344CB8AC3E}">
        <p14:creationId xmlns:p14="http://schemas.microsoft.com/office/powerpoint/2010/main" val="341946351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Özgürlük karinesi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Birey-devlet ilişkisinde özgürlükten yana peşin bir karine vardır</a:t>
            </a:r>
          </a:p>
          <a:p>
            <a:r>
              <a:rPr lang="tr-TR" dirty="0" smtClean="0"/>
              <a:t>Kural = özgürlük, istisna = sınırlama</a:t>
            </a:r>
          </a:p>
          <a:p>
            <a:r>
              <a:rPr lang="tr-TR" dirty="0" smtClean="0"/>
              <a:t>Bu ilkenin anlamı</a:t>
            </a:r>
          </a:p>
          <a:p>
            <a:pPr lvl="1"/>
            <a:r>
              <a:rPr lang="tr-TR" dirty="0" smtClean="0"/>
              <a:t>Haklı/güçlü nedenler olmadıkça hak ve özgürlüklere sınırlama ve istisnalar getirilmemesi</a:t>
            </a:r>
          </a:p>
          <a:p>
            <a:pPr lvl="2"/>
            <a:r>
              <a:rPr lang="tr-TR" dirty="0" smtClean="0"/>
              <a:t>İnsan hakları hukuki metinlerde sayılanlardan ibaret değildir</a:t>
            </a:r>
          </a:p>
          <a:p>
            <a:pPr lvl="2"/>
            <a:r>
              <a:rPr lang="tr-TR" dirty="0" smtClean="0"/>
              <a:t>Sınırlama ancak zorunlu/gerekli hallerde yapılabilir</a:t>
            </a:r>
          </a:p>
          <a:p>
            <a:pPr lvl="1"/>
            <a:r>
              <a:rPr lang="tr-TR" dirty="0" smtClean="0"/>
              <a:t>Özgürlüğün gerekçeye ihtiyacı yoktur, sınırlama mutlaka gerekçeli olmalıdır</a:t>
            </a:r>
          </a:p>
          <a:p>
            <a:pPr lvl="1"/>
            <a:r>
              <a:rPr lang="tr-TR" i="1" dirty="0" smtClean="0"/>
              <a:t>İn </a:t>
            </a:r>
            <a:r>
              <a:rPr lang="tr-TR" i="1" dirty="0" err="1" smtClean="0"/>
              <a:t>dubio</a:t>
            </a:r>
            <a:r>
              <a:rPr lang="tr-TR" i="1" dirty="0" smtClean="0"/>
              <a:t> </a:t>
            </a:r>
            <a:r>
              <a:rPr lang="tr-TR" i="1" dirty="0" err="1" smtClean="0"/>
              <a:t>pro</a:t>
            </a:r>
            <a:r>
              <a:rPr lang="tr-TR" i="1" dirty="0" smtClean="0"/>
              <a:t> </a:t>
            </a:r>
            <a:r>
              <a:rPr lang="tr-TR" i="1" dirty="0" err="1" smtClean="0"/>
              <a:t>libertate</a:t>
            </a:r>
            <a:r>
              <a:rPr lang="tr-TR" i="1" dirty="0" smtClean="0"/>
              <a:t> </a:t>
            </a:r>
            <a:r>
              <a:rPr lang="tr-TR" dirty="0" smtClean="0"/>
              <a:t>(şüphe durumunda özgürlük esas alınır)</a:t>
            </a:r>
          </a:p>
          <a:p>
            <a:r>
              <a:rPr lang="tr-TR" dirty="0" smtClean="0"/>
              <a:t>İki yönü</a:t>
            </a:r>
          </a:p>
          <a:p>
            <a:pPr lvl="1"/>
            <a:r>
              <a:rPr lang="tr-TR" dirty="0" smtClean="0"/>
              <a:t>Negatif bakış: başka birisinin özgürlüğü önlemek üzere müdahale etmesi için meşru nedenleri olmadıkça, kişinin tercih ettiğini yapabilmesi</a:t>
            </a:r>
          </a:p>
          <a:p>
            <a:pPr lvl="1"/>
            <a:r>
              <a:rPr lang="tr-TR" dirty="0" smtClean="0"/>
              <a:t>Pozitif bakış: Özgürlük başlı başına bir değerdir. Özgür eylem kötü veya zararlı olsa bile, özgür olduğu için iyidir</a:t>
            </a:r>
            <a:endParaRPr lang="tr-TR" dirty="0"/>
          </a:p>
        </p:txBody>
      </p:sp>
    </p:spTree>
    <p:extLst>
      <p:ext uri="{BB962C8B-B14F-4D97-AF65-F5344CB8AC3E}">
        <p14:creationId xmlns:p14="http://schemas.microsoft.com/office/powerpoint/2010/main" val="2965398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21251" y="482958"/>
            <a:ext cx="2415862" cy="5715000"/>
          </a:xfrm>
        </p:spPr>
        <p:txBody>
          <a:bodyPr/>
          <a:lstStyle/>
          <a:p>
            <a:r>
              <a:rPr lang="tr-TR" sz="4000" dirty="0" smtClean="0"/>
              <a:t>İNSAN HAKLARI MESELESİ</a:t>
            </a:r>
            <a:endParaRPr lang="tr-TR" sz="4000" dirty="0"/>
          </a:p>
        </p:txBody>
      </p:sp>
      <p:sp>
        <p:nvSpPr>
          <p:cNvPr id="3" name="İçerik Yer Tutucusu 2"/>
          <p:cNvSpPr>
            <a:spLocks noGrp="1"/>
          </p:cNvSpPr>
          <p:nvPr>
            <p:ph idx="1"/>
          </p:nvPr>
        </p:nvSpPr>
        <p:spPr>
          <a:xfrm>
            <a:off x="457199" y="457200"/>
            <a:ext cx="5196626" cy="5714999"/>
          </a:xfrm>
          <a:noFill/>
        </p:spPr>
        <p:txBody>
          <a:bodyPr>
            <a:normAutofit lnSpcReduction="10000"/>
          </a:bodyPr>
          <a:lstStyle/>
          <a:p>
            <a:r>
              <a:rPr lang="tr-TR" dirty="0" smtClean="0"/>
              <a:t>İnsan haklarına saygı gösterilmesi talebi, günümüzün en yaygın siyasal ahlak çağırısıdır.</a:t>
            </a:r>
          </a:p>
          <a:p>
            <a:r>
              <a:rPr lang="tr-TR" dirty="0" smtClean="0"/>
              <a:t>İnsan haklarının çeşitli boyutları:</a:t>
            </a:r>
          </a:p>
          <a:p>
            <a:pPr lvl="1"/>
            <a:r>
              <a:rPr lang="tr-TR" dirty="0" smtClean="0"/>
              <a:t>Teorik/pratik</a:t>
            </a:r>
          </a:p>
          <a:p>
            <a:pPr lvl="1"/>
            <a:r>
              <a:rPr lang="tr-TR" dirty="0" smtClean="0"/>
              <a:t>Ulusal/uluslararası</a:t>
            </a:r>
          </a:p>
          <a:p>
            <a:r>
              <a:rPr lang="tr-TR" dirty="0" smtClean="0"/>
              <a:t>Devletin meşruluğu ile ilgilenen teorilerle yakından ilgilidir:</a:t>
            </a:r>
          </a:p>
          <a:p>
            <a:pPr lvl="1"/>
            <a:r>
              <a:rPr lang="tr-TR" dirty="0" smtClean="0"/>
              <a:t>Doğal haklar</a:t>
            </a:r>
          </a:p>
          <a:p>
            <a:pPr lvl="1"/>
            <a:r>
              <a:rPr lang="tr-TR" dirty="0" smtClean="0"/>
              <a:t>Toplum sözleşmesi</a:t>
            </a:r>
            <a:endParaRPr lang="tr-TR" dirty="0"/>
          </a:p>
          <a:p>
            <a:r>
              <a:rPr lang="tr-TR" dirty="0" smtClean="0"/>
              <a:t>Temel dayanağı:</a:t>
            </a:r>
          </a:p>
          <a:p>
            <a:pPr lvl="1"/>
            <a:r>
              <a:rPr lang="tr-TR" dirty="0" smtClean="0"/>
              <a:t>Modern çağın, özgür, eşit, hak sahibi bireylerin ortak çıkarları için bir araya geldikleri düşünülen bireyci toplum anlayışı.</a:t>
            </a:r>
          </a:p>
          <a:p>
            <a:pPr lvl="1"/>
            <a:r>
              <a:rPr lang="tr-TR" dirty="0" smtClean="0"/>
              <a:t>Bu anlayışta devlet aynı zamanda bireylerin temel haklarını korumalıdır.</a:t>
            </a:r>
          </a:p>
          <a:p>
            <a:endParaRPr lang="tr-TR" dirty="0"/>
          </a:p>
        </p:txBody>
      </p:sp>
    </p:spTree>
    <p:extLst>
      <p:ext uri="{BB962C8B-B14F-4D97-AF65-F5344CB8AC3E}">
        <p14:creationId xmlns:p14="http://schemas.microsoft.com/office/powerpoint/2010/main" val="224364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 ve özgürlük ilişkisi</a:t>
            </a:r>
            <a:endParaRPr lang="tr-TR" dirty="0"/>
          </a:p>
        </p:txBody>
      </p:sp>
      <p:sp>
        <p:nvSpPr>
          <p:cNvPr id="3" name="İçerik Yer Tutucusu 2"/>
          <p:cNvSpPr>
            <a:spLocks noGrp="1"/>
          </p:cNvSpPr>
          <p:nvPr>
            <p:ph idx="1"/>
          </p:nvPr>
        </p:nvSpPr>
        <p:spPr/>
        <p:txBody>
          <a:bodyPr>
            <a:normAutofit/>
          </a:bodyPr>
          <a:lstStyle/>
          <a:p>
            <a:r>
              <a:rPr lang="tr-TR" dirty="0" smtClean="0"/>
              <a:t>Hukuk özgürlüğü tanır, korumaya değer bulur ve onun kullanım ortam ve koşullarını yaratmak amacıyla kurallar koyar.</a:t>
            </a:r>
          </a:p>
          <a:p>
            <a:r>
              <a:rPr lang="tr-TR" dirty="0" smtClean="0"/>
              <a:t>Özgürlük bireyin toplum içerisinde sahip olduğu bağımsızlık alanı, hareket sahası, mahremiyet mekanıdır.</a:t>
            </a:r>
          </a:p>
          <a:p>
            <a:r>
              <a:rPr lang="tr-TR" dirty="0" smtClean="0"/>
              <a:t>Özgürlük bir yetkidir. Daha çok bağımsızlığı ifade eder.</a:t>
            </a:r>
          </a:p>
          <a:p>
            <a:r>
              <a:rPr lang="tr-TR" dirty="0" smtClean="0"/>
              <a:t>Özgürlük bir haktır, fakat bütün haklar özgürlük değildir.</a:t>
            </a:r>
          </a:p>
          <a:p>
            <a:r>
              <a:rPr lang="tr-TR" dirty="0" smtClean="0"/>
              <a:t>Haklar, özgürlükleri sağlamak için kişiye tanınan meşru yetkilerdir.</a:t>
            </a:r>
          </a:p>
          <a:p>
            <a:r>
              <a:rPr lang="tr-TR" dirty="0" smtClean="0"/>
              <a:t>Hak biçimi sağlar, bununla özgürlük dışa vurulur. Hak özgürlükleri gerçekleştirme aracıdır.</a:t>
            </a:r>
          </a:p>
          <a:p>
            <a:r>
              <a:rPr lang="tr-TR" dirty="0" smtClean="0"/>
              <a:t>Kişi şu veya bu biçimde karar verme, davranma yetkisine sahip olduğunda özgürdür.</a:t>
            </a:r>
          </a:p>
          <a:p>
            <a:endParaRPr lang="tr-TR" dirty="0"/>
          </a:p>
        </p:txBody>
      </p:sp>
    </p:spTree>
    <p:extLst>
      <p:ext uri="{BB962C8B-B14F-4D97-AF65-F5344CB8AC3E}">
        <p14:creationId xmlns:p14="http://schemas.microsoft.com/office/powerpoint/2010/main" val="3065441100"/>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AİHM sınırlama ölçütleri</a:t>
            </a:r>
            <a:endParaRPr lang="tr-TR" dirty="0"/>
          </a:p>
        </p:txBody>
      </p:sp>
      <p:sp>
        <p:nvSpPr>
          <p:cNvPr id="3" name="İçerik Yer Tutucusu 2"/>
          <p:cNvSpPr>
            <a:spLocks noGrp="1"/>
          </p:cNvSpPr>
          <p:nvPr>
            <p:ph idx="1"/>
          </p:nvPr>
        </p:nvSpPr>
        <p:spPr/>
        <p:txBody>
          <a:bodyPr/>
          <a:lstStyle/>
          <a:p>
            <a:r>
              <a:rPr lang="tr-TR" dirty="0" smtClean="0"/>
              <a:t>Kanunla sınırlama</a:t>
            </a:r>
          </a:p>
          <a:p>
            <a:r>
              <a:rPr lang="tr-TR" dirty="0" smtClean="0"/>
              <a:t>Meşru amaca dayanma</a:t>
            </a:r>
          </a:p>
          <a:p>
            <a:r>
              <a:rPr lang="tr-TR" dirty="0" smtClean="0"/>
              <a:t>Demokratik toplumda gereklilik</a:t>
            </a:r>
          </a:p>
          <a:p>
            <a:r>
              <a:rPr lang="tr-TR" dirty="0" smtClean="0"/>
              <a:t>Öze dokunma yasağı</a:t>
            </a:r>
            <a:endParaRPr lang="tr-TR" dirty="0"/>
          </a:p>
        </p:txBody>
      </p:sp>
    </p:spTree>
    <p:extLst>
      <p:ext uri="{BB962C8B-B14F-4D97-AF65-F5344CB8AC3E}">
        <p14:creationId xmlns:p14="http://schemas.microsoft.com/office/powerpoint/2010/main" val="258244230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Kanunla sınırlama</a:t>
            </a:r>
            <a:endParaRPr lang="tr-TR" dirty="0"/>
          </a:p>
        </p:txBody>
      </p:sp>
      <p:sp>
        <p:nvSpPr>
          <p:cNvPr id="3" name="İçerik Yer Tutucusu 2"/>
          <p:cNvSpPr>
            <a:spLocks noGrp="1"/>
          </p:cNvSpPr>
          <p:nvPr>
            <p:ph idx="1"/>
          </p:nvPr>
        </p:nvSpPr>
        <p:spPr/>
        <p:txBody>
          <a:bodyPr/>
          <a:lstStyle/>
          <a:p>
            <a:r>
              <a:rPr lang="tr-TR" dirty="0" smtClean="0"/>
              <a:t>Sınırlama sebepleri önceden kanunla öngörülmüş olmalıdır</a:t>
            </a:r>
          </a:p>
          <a:p>
            <a:r>
              <a:rPr lang="tr-TR" dirty="0" smtClean="0"/>
              <a:t>Burada kanun hukuk düzenindeki yazılı normları ifade eder (kanun, tüzük, yönetmelik </a:t>
            </a:r>
            <a:r>
              <a:rPr lang="tr-TR" dirty="0" err="1" smtClean="0"/>
              <a:t>vs</a:t>
            </a:r>
            <a:r>
              <a:rPr lang="tr-TR" dirty="0" smtClean="0"/>
              <a:t>)</a:t>
            </a:r>
          </a:p>
          <a:p>
            <a:r>
              <a:rPr lang="tr-TR" dirty="0" smtClean="0"/>
              <a:t>Kanun, keyfiliği önlemek amaçlıdır</a:t>
            </a:r>
          </a:p>
          <a:p>
            <a:r>
              <a:rPr lang="tr-TR" dirty="0" smtClean="0"/>
              <a:t>Önceden </a:t>
            </a:r>
            <a:r>
              <a:rPr lang="tr-TR" dirty="0" err="1" smtClean="0"/>
              <a:t>bilinebilirliği</a:t>
            </a:r>
            <a:r>
              <a:rPr lang="tr-TR" dirty="0" smtClean="0"/>
              <a:t> sağlar</a:t>
            </a:r>
          </a:p>
          <a:p>
            <a:r>
              <a:rPr lang="tr-TR" dirty="0" smtClean="0"/>
              <a:t>Kanunlar ulaşılabilir ve anlaşılabilir olmalıdır</a:t>
            </a:r>
            <a:endParaRPr lang="tr-TR" dirty="0"/>
          </a:p>
        </p:txBody>
      </p:sp>
    </p:spTree>
    <p:extLst>
      <p:ext uri="{BB962C8B-B14F-4D97-AF65-F5344CB8AC3E}">
        <p14:creationId xmlns:p14="http://schemas.microsoft.com/office/powerpoint/2010/main" val="337994801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Meşru amaca dayanma</a:t>
            </a: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İnsan hakları sebepsiz yere veya meşru olmayan nedenlerle sınırlandırılamaz</a:t>
            </a:r>
          </a:p>
          <a:p>
            <a:r>
              <a:rPr lang="tr-TR" dirty="0" smtClean="0"/>
              <a:t>Bu sebepler tüm haklar bakımından ayrı olmamakla birlikte kategorileştirmek mümkündür</a:t>
            </a:r>
          </a:p>
          <a:p>
            <a:r>
              <a:rPr lang="tr-TR" dirty="0" smtClean="0"/>
              <a:t>AİHS/AİHM kabul ettiği sebepler</a:t>
            </a:r>
          </a:p>
          <a:p>
            <a:pPr lvl="1"/>
            <a:r>
              <a:rPr lang="tr-TR" dirty="0" smtClean="0"/>
              <a:t>Genel ahlak</a:t>
            </a:r>
          </a:p>
          <a:p>
            <a:pPr lvl="1"/>
            <a:r>
              <a:rPr lang="tr-TR" dirty="0" smtClean="0"/>
              <a:t>Kamu düzeni</a:t>
            </a:r>
          </a:p>
          <a:p>
            <a:pPr lvl="1"/>
            <a:r>
              <a:rPr lang="tr-TR" dirty="0" smtClean="0"/>
              <a:t>Ulusal güvenlik</a:t>
            </a:r>
          </a:p>
          <a:p>
            <a:pPr lvl="1"/>
            <a:r>
              <a:rPr lang="tr-TR" dirty="0" smtClean="0"/>
              <a:t>Kamu güvenliği</a:t>
            </a:r>
          </a:p>
          <a:p>
            <a:pPr lvl="1"/>
            <a:r>
              <a:rPr lang="tr-TR" dirty="0" smtClean="0"/>
              <a:t>Kamu sağlığı</a:t>
            </a:r>
          </a:p>
          <a:p>
            <a:pPr lvl="1"/>
            <a:r>
              <a:rPr lang="tr-TR" dirty="0" smtClean="0"/>
              <a:t>Başkalarının hak ve özgürlükleri</a:t>
            </a:r>
          </a:p>
          <a:p>
            <a:pPr lvl="1"/>
            <a:r>
              <a:rPr lang="tr-TR" dirty="0" smtClean="0"/>
              <a:t>Suç işlenmesinin önlenmesi</a:t>
            </a:r>
          </a:p>
          <a:p>
            <a:pPr lvl="1"/>
            <a:r>
              <a:rPr lang="tr-TR" dirty="0" smtClean="0"/>
              <a:t>Adaletin sağlanması</a:t>
            </a:r>
          </a:p>
          <a:p>
            <a:pPr lvl="1"/>
            <a:r>
              <a:rPr lang="tr-TR" dirty="0" smtClean="0"/>
              <a:t>Yargının tarafsızlığı</a:t>
            </a:r>
          </a:p>
          <a:p>
            <a:pPr lvl="1"/>
            <a:r>
              <a:rPr lang="tr-TR" dirty="0" smtClean="0"/>
              <a:t>Ülke bütünlüğü</a:t>
            </a:r>
          </a:p>
          <a:p>
            <a:pPr lvl="1"/>
            <a:r>
              <a:rPr lang="tr-TR" dirty="0" smtClean="0"/>
              <a:t>Küçüklerin korunması</a:t>
            </a:r>
          </a:p>
          <a:p>
            <a:pPr lvl="1"/>
            <a:r>
              <a:rPr lang="tr-TR" dirty="0" smtClean="0"/>
              <a:t>Özel hayatın gizliliği</a:t>
            </a:r>
          </a:p>
          <a:p>
            <a:pPr lvl="1"/>
            <a:r>
              <a:rPr lang="tr-TR" dirty="0" smtClean="0"/>
              <a:t>Ülkenin ekonomik refahı</a:t>
            </a:r>
          </a:p>
          <a:p>
            <a:pPr lvl="1"/>
            <a:r>
              <a:rPr lang="tr-TR" dirty="0" smtClean="0"/>
              <a:t>Gizli bilgilerin korunması</a:t>
            </a:r>
          </a:p>
          <a:p>
            <a:pPr lvl="1"/>
            <a:r>
              <a:rPr lang="tr-TR" dirty="0" smtClean="0"/>
              <a:t>Kamu yararı</a:t>
            </a:r>
          </a:p>
          <a:p>
            <a:r>
              <a:rPr lang="tr-TR" dirty="0" smtClean="0"/>
              <a:t>Bunlara ek olarak 1982 Anayasasının sebepleri</a:t>
            </a:r>
          </a:p>
          <a:p>
            <a:pPr lvl="1"/>
            <a:r>
              <a:rPr lang="tr-TR" dirty="0" smtClean="0"/>
              <a:t>Cumhuriyetin temel nitelikleri</a:t>
            </a:r>
          </a:p>
          <a:p>
            <a:pPr lvl="1"/>
            <a:r>
              <a:rPr lang="tr-TR" dirty="0" smtClean="0"/>
              <a:t>Atatürk ilke ve inkılapları</a:t>
            </a:r>
          </a:p>
          <a:p>
            <a:pPr lvl="1"/>
            <a:r>
              <a:rPr lang="tr-TR" dirty="0" smtClean="0"/>
              <a:t>Milli egemenlik</a:t>
            </a:r>
          </a:p>
          <a:p>
            <a:pPr lvl="1"/>
            <a:r>
              <a:rPr lang="tr-TR" dirty="0" smtClean="0"/>
              <a:t>Laik cumhuriyet</a:t>
            </a:r>
          </a:p>
          <a:p>
            <a:endParaRPr lang="tr-TR" dirty="0" smtClean="0"/>
          </a:p>
          <a:p>
            <a:endParaRPr lang="tr-TR" dirty="0"/>
          </a:p>
        </p:txBody>
      </p:sp>
    </p:spTree>
    <p:extLst>
      <p:ext uri="{BB962C8B-B14F-4D97-AF65-F5344CB8AC3E}">
        <p14:creationId xmlns:p14="http://schemas.microsoft.com/office/powerpoint/2010/main" val="179880488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Demokratik toplumda </a:t>
            </a:r>
            <a:r>
              <a:rPr lang="tr-TR" dirty="0" smtClean="0"/>
              <a:t>gereklilik</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Sınırlama nedenlerinin anlamları demokratik toplumun gereklerine göre belirlenecektir</a:t>
            </a:r>
          </a:p>
          <a:p>
            <a:r>
              <a:rPr lang="tr-TR" dirty="0" err="1" smtClean="0"/>
              <a:t>AİHM’e</a:t>
            </a:r>
            <a:r>
              <a:rPr lang="tr-TR" dirty="0" smtClean="0"/>
              <a:t> göre demokratik toplumun başlıca unsurları</a:t>
            </a:r>
          </a:p>
          <a:p>
            <a:pPr lvl="1"/>
            <a:r>
              <a:rPr lang="tr-TR" dirty="0" smtClean="0"/>
              <a:t>İnsan onurunu korumayı amaçlayan insan hakları, demokratik toplumun ve hukuk devletinin temelidir</a:t>
            </a:r>
          </a:p>
          <a:p>
            <a:pPr lvl="1"/>
            <a:r>
              <a:rPr lang="tr-TR" dirty="0" smtClean="0"/>
              <a:t>Çoğulculuk, hoşgörü, geniş fikirlilik</a:t>
            </a:r>
          </a:p>
          <a:p>
            <a:pPr lvl="1"/>
            <a:r>
              <a:rPr lang="tr-TR" dirty="0" smtClean="0"/>
              <a:t>Demokrasi çoğunluğun mutlak üstünlüğü değildir</a:t>
            </a:r>
          </a:p>
          <a:p>
            <a:pPr lvl="1"/>
            <a:r>
              <a:rPr lang="tr-TR" dirty="0" smtClean="0"/>
              <a:t>İfade özgürlüğü demokratik toplumun temel taşıdır</a:t>
            </a:r>
          </a:p>
          <a:p>
            <a:pPr lvl="1"/>
            <a:r>
              <a:rPr lang="tr-TR" dirty="0" smtClean="0"/>
              <a:t>Örgütlenme özgürlüğü ve siyasi partiler demokratik toplum açısından vazgeçilmezdir</a:t>
            </a:r>
          </a:p>
          <a:p>
            <a:pPr lvl="1"/>
            <a:r>
              <a:rPr lang="tr-TR" dirty="0" smtClean="0"/>
              <a:t>Din ve vicdan özgürlüğü Sözleşmenin temel taşlarından biridir</a:t>
            </a:r>
          </a:p>
          <a:p>
            <a:r>
              <a:rPr lang="tr-TR" dirty="0" smtClean="0"/>
              <a:t>Sınırlamanın meşru olması, demokratik toplumda kabul edilebilir, caiz, makul olması yetmek; zorunlu olması gerekir</a:t>
            </a:r>
          </a:p>
          <a:p>
            <a:r>
              <a:rPr lang="tr-TR" dirty="0" smtClean="0"/>
              <a:t>Müdahalenin dayandığı meşru amaç ölçüsünde olması yetmez; ayrıca demokratik toplum anlayışı açısından ölçülülük gereklidir</a:t>
            </a:r>
          </a:p>
          <a:p>
            <a:endParaRPr lang="tr-TR" dirty="0"/>
          </a:p>
        </p:txBody>
      </p:sp>
    </p:spTree>
    <p:extLst>
      <p:ext uri="{BB962C8B-B14F-4D97-AF65-F5344CB8AC3E}">
        <p14:creationId xmlns:p14="http://schemas.microsoft.com/office/powerpoint/2010/main" val="56662922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Öze dokunma yasağı</a:t>
            </a:r>
            <a:endParaRPr lang="tr-TR"/>
          </a:p>
        </p:txBody>
      </p:sp>
      <p:sp>
        <p:nvSpPr>
          <p:cNvPr id="3" name="İçerik Yer Tutucusu 2"/>
          <p:cNvSpPr>
            <a:spLocks noGrp="1"/>
          </p:cNvSpPr>
          <p:nvPr>
            <p:ph idx="1"/>
          </p:nvPr>
        </p:nvSpPr>
        <p:spPr/>
        <p:txBody>
          <a:bodyPr/>
          <a:lstStyle/>
          <a:p>
            <a:r>
              <a:rPr lang="tr-TR" dirty="0" smtClean="0"/>
              <a:t>Öze dokunmama güvencesi, bir temel hakkın kullanılmasını son derece zorlaştıran veya imkansız hale getiren sınırlamaları yasaklar.</a:t>
            </a:r>
          </a:p>
          <a:p>
            <a:r>
              <a:rPr lang="tr-TR" dirty="0" smtClean="0"/>
              <a:t>Öz, bir hakkın</a:t>
            </a:r>
          </a:p>
          <a:p>
            <a:pPr lvl="1"/>
            <a:r>
              <a:rPr lang="tr-TR" dirty="0" smtClean="0"/>
              <a:t>Vazgeçilmez unsuru</a:t>
            </a:r>
          </a:p>
          <a:p>
            <a:pPr lvl="1"/>
            <a:r>
              <a:rPr lang="tr-TR" dirty="0" smtClean="0"/>
              <a:t>Dokunulduğunda onu anlamsız kılacak «asli çekirdek»</a:t>
            </a:r>
          </a:p>
          <a:p>
            <a:r>
              <a:rPr lang="tr-TR" dirty="0" smtClean="0"/>
              <a:t>Özün belirlenmesi çok zordur ve her hak için ayrı ayrı belirlemek gerekir</a:t>
            </a:r>
          </a:p>
          <a:p>
            <a:r>
              <a:rPr lang="tr-TR" dirty="0" smtClean="0"/>
              <a:t>Bazı hakların özü ile kendisini ayırmak mümkün değildir (yaşam hakkı)</a:t>
            </a:r>
            <a:endParaRPr lang="tr-TR" dirty="0"/>
          </a:p>
        </p:txBody>
      </p:sp>
    </p:spTree>
    <p:extLst>
      <p:ext uri="{BB962C8B-B14F-4D97-AF65-F5344CB8AC3E}">
        <p14:creationId xmlns:p14="http://schemas.microsoft.com/office/powerpoint/2010/main" val="38239369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Olağanüstü hallerde sınırlama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AİHS, m. 15</a:t>
            </a:r>
          </a:p>
          <a:p>
            <a:r>
              <a:rPr lang="tr-TR" dirty="0" smtClean="0"/>
              <a:t>Olağanüstü durumlar (istisnai yönetim usulleri) temel haklara geçici olarak farklı kayıtlamalara yol açabilir</a:t>
            </a:r>
          </a:p>
          <a:p>
            <a:r>
              <a:rPr lang="tr-TR" dirty="0" smtClean="0"/>
              <a:t>Sınırlama hakların alanını daraltır</a:t>
            </a:r>
          </a:p>
          <a:p>
            <a:r>
              <a:rPr lang="tr-TR" dirty="0" err="1" smtClean="0"/>
              <a:t>Olağansütü</a:t>
            </a:r>
            <a:r>
              <a:rPr lang="tr-TR" dirty="0" smtClean="0"/>
              <a:t> rejimlerdeki tedbirler haklardan yararlanmayı veya kullanılmasını durdurur, askıya alır</a:t>
            </a:r>
          </a:p>
          <a:p>
            <a:r>
              <a:rPr lang="tr-TR" dirty="0" smtClean="0"/>
              <a:t>Hangi durumlar</a:t>
            </a:r>
          </a:p>
          <a:p>
            <a:pPr lvl="1"/>
            <a:r>
              <a:rPr lang="tr-TR" dirty="0" smtClean="0"/>
              <a:t>«Ulusun varlığını tehdit eden genel tehlike» halkın tamamını etkileyen ve devleti oluşturan topluluğun düzenli yaşamı için tehdit oluşturan istisnai ve pek yakın bir kriz veya tehlikedir.</a:t>
            </a:r>
          </a:p>
          <a:p>
            <a:pPr lvl="1"/>
            <a:r>
              <a:rPr lang="tr-TR" dirty="0" smtClean="0"/>
              <a:t>Savaş, seferberlik, salgın hastalık, doğal afet</a:t>
            </a:r>
          </a:p>
          <a:p>
            <a:r>
              <a:rPr lang="tr-TR" dirty="0" smtClean="0"/>
              <a:t>Ölçülülük ve geçicilik</a:t>
            </a:r>
          </a:p>
          <a:p>
            <a:r>
              <a:rPr lang="tr-TR" dirty="0" smtClean="0"/>
              <a:t>Çekirdek alan «sert çekirdekli temel haklar»</a:t>
            </a:r>
          </a:p>
          <a:p>
            <a:pPr lvl="1"/>
            <a:r>
              <a:rPr lang="tr-TR" dirty="0" smtClean="0"/>
              <a:t>Yaşama </a:t>
            </a:r>
          </a:p>
          <a:p>
            <a:pPr lvl="1"/>
            <a:r>
              <a:rPr lang="tr-TR" dirty="0" smtClean="0"/>
              <a:t>İşkence görmeme</a:t>
            </a:r>
          </a:p>
          <a:p>
            <a:pPr lvl="1"/>
            <a:r>
              <a:rPr lang="tr-TR" dirty="0" smtClean="0"/>
              <a:t>Kölelik ve kulluk yasağı (m. 4/1)</a:t>
            </a:r>
          </a:p>
          <a:p>
            <a:pPr lvl="1"/>
            <a:r>
              <a:rPr lang="tr-TR" dirty="0" smtClean="0"/>
              <a:t>Suç ve cezaların geriye yürümemesi</a:t>
            </a:r>
          </a:p>
          <a:p>
            <a:pPr lvl="1"/>
            <a:r>
              <a:rPr lang="tr-TR" dirty="0" smtClean="0"/>
              <a:t>Ayrımcılık yasağı (AİHM içtihadı)</a:t>
            </a:r>
            <a:endParaRPr lang="tr-TR" dirty="0"/>
          </a:p>
        </p:txBody>
      </p:sp>
    </p:spTree>
    <p:extLst>
      <p:ext uri="{BB962C8B-B14F-4D97-AF65-F5344CB8AC3E}">
        <p14:creationId xmlns:p14="http://schemas.microsoft.com/office/powerpoint/2010/main" val="238458264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Anayasal düzenleme</a:t>
            </a:r>
            <a:endParaRPr lang="tr-TR" dirty="0"/>
          </a:p>
        </p:txBody>
      </p:sp>
      <p:sp>
        <p:nvSpPr>
          <p:cNvPr id="3" name="İçerik Yer Tutucusu 2"/>
          <p:cNvSpPr>
            <a:spLocks noGrp="1"/>
          </p:cNvSpPr>
          <p:nvPr>
            <p:ph idx="1"/>
          </p:nvPr>
        </p:nvSpPr>
        <p:spPr/>
        <p:txBody>
          <a:bodyPr/>
          <a:lstStyle/>
          <a:p>
            <a:r>
              <a:rPr lang="tr-TR" dirty="0" smtClean="0"/>
              <a:t>Anayasa madde 13</a:t>
            </a:r>
          </a:p>
          <a:p>
            <a:pPr lvl="1"/>
            <a:r>
              <a:rPr lang="tr-TR" dirty="0" smtClean="0"/>
              <a:t>1- özlerine dokunulmaksızın</a:t>
            </a:r>
          </a:p>
          <a:p>
            <a:pPr lvl="1"/>
            <a:r>
              <a:rPr lang="tr-TR" dirty="0" smtClean="0"/>
              <a:t>2- yalnızca </a:t>
            </a:r>
            <a:r>
              <a:rPr lang="tr-TR" dirty="0"/>
              <a:t>Anayasanın ilgili maddelerinde belirtilen sebeplere bağlı </a:t>
            </a:r>
            <a:r>
              <a:rPr lang="tr-TR" dirty="0" smtClean="0"/>
              <a:t>olarak</a:t>
            </a:r>
          </a:p>
          <a:p>
            <a:pPr lvl="1"/>
            <a:r>
              <a:rPr lang="tr-TR" dirty="0" smtClean="0"/>
              <a:t>3- ancak </a:t>
            </a:r>
            <a:r>
              <a:rPr lang="tr-TR" dirty="0"/>
              <a:t>kanunla </a:t>
            </a:r>
            <a:r>
              <a:rPr lang="tr-TR" dirty="0" smtClean="0"/>
              <a:t>sınırlanabilir</a:t>
            </a:r>
          </a:p>
          <a:p>
            <a:pPr lvl="2"/>
            <a:r>
              <a:rPr lang="tr-TR" dirty="0" smtClean="0"/>
              <a:t>Temel haklar için şekli kanundur. Sadece sosyal ve ekonomik haklar kanun hükmünde kararnamelerle düzenlenebilir</a:t>
            </a:r>
          </a:p>
          <a:p>
            <a:pPr lvl="1"/>
            <a:r>
              <a:rPr lang="tr-TR" dirty="0" smtClean="0"/>
              <a:t>4- Bu </a:t>
            </a:r>
            <a:r>
              <a:rPr lang="tr-TR" dirty="0"/>
              <a:t>sınırlamalar, Anayasanın sözüne ve </a:t>
            </a:r>
            <a:r>
              <a:rPr lang="tr-TR" dirty="0" smtClean="0"/>
              <a:t>ruhuna</a:t>
            </a:r>
          </a:p>
          <a:p>
            <a:pPr lvl="1"/>
            <a:r>
              <a:rPr lang="tr-TR" dirty="0" smtClean="0"/>
              <a:t>5- demokratik </a:t>
            </a:r>
            <a:r>
              <a:rPr lang="tr-TR" dirty="0"/>
              <a:t>toplum düzeninin </a:t>
            </a:r>
            <a:endParaRPr lang="tr-TR" dirty="0" smtClean="0"/>
          </a:p>
          <a:p>
            <a:pPr lvl="1"/>
            <a:r>
              <a:rPr lang="tr-TR" dirty="0" smtClean="0"/>
              <a:t>6- lâik </a:t>
            </a:r>
            <a:r>
              <a:rPr lang="tr-TR" dirty="0"/>
              <a:t>Cumhuriyetin gereklerine </a:t>
            </a:r>
            <a:endParaRPr lang="tr-TR" dirty="0" smtClean="0"/>
          </a:p>
          <a:p>
            <a:pPr lvl="1"/>
            <a:r>
              <a:rPr lang="tr-TR" dirty="0" smtClean="0"/>
              <a:t>7- ölçülülük </a:t>
            </a:r>
            <a:r>
              <a:rPr lang="tr-TR" dirty="0"/>
              <a:t>ilkesine </a:t>
            </a:r>
            <a:endParaRPr lang="tr-TR" dirty="0" smtClean="0"/>
          </a:p>
          <a:p>
            <a:pPr marL="411480" lvl="1" indent="0">
              <a:buNone/>
            </a:pPr>
            <a:r>
              <a:rPr lang="tr-TR" dirty="0" smtClean="0"/>
              <a:t>aykırı </a:t>
            </a:r>
            <a:r>
              <a:rPr lang="tr-TR" dirty="0"/>
              <a:t>olamaz</a:t>
            </a:r>
            <a:r>
              <a:rPr lang="tr-TR" dirty="0" smtClean="0"/>
              <a:t>.</a:t>
            </a:r>
          </a:p>
          <a:p>
            <a:endParaRPr lang="tr-TR" dirty="0" smtClean="0"/>
          </a:p>
          <a:p>
            <a:endParaRPr lang="tr-TR" dirty="0"/>
          </a:p>
          <a:p>
            <a:endParaRPr lang="tr-TR" dirty="0"/>
          </a:p>
        </p:txBody>
      </p:sp>
    </p:spTree>
    <p:extLst>
      <p:ext uri="{BB962C8B-B14F-4D97-AF65-F5344CB8AC3E}">
        <p14:creationId xmlns:p14="http://schemas.microsoft.com/office/powerpoint/2010/main" val="17061186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Anayasa’da olağanüstü haller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AY m. 15</a:t>
            </a:r>
          </a:p>
          <a:p>
            <a:r>
              <a:rPr lang="tr-TR" dirty="0" smtClean="0"/>
              <a:t>Olağanüstü hal rejimlerinden birinin varlığı</a:t>
            </a:r>
          </a:p>
          <a:p>
            <a:pPr lvl="1"/>
            <a:r>
              <a:rPr lang="tr-TR" dirty="0" smtClean="0"/>
              <a:t>Savaş</a:t>
            </a:r>
          </a:p>
          <a:p>
            <a:pPr lvl="1"/>
            <a:r>
              <a:rPr lang="tr-TR" dirty="0" smtClean="0"/>
              <a:t>Seferberlik </a:t>
            </a:r>
          </a:p>
          <a:p>
            <a:pPr lvl="1"/>
            <a:r>
              <a:rPr lang="tr-TR" dirty="0" smtClean="0"/>
              <a:t>Sıkıyönetim </a:t>
            </a:r>
          </a:p>
          <a:p>
            <a:pPr lvl="1"/>
            <a:r>
              <a:rPr lang="tr-TR" dirty="0" smtClean="0"/>
              <a:t>Olağanüstü hal</a:t>
            </a:r>
          </a:p>
          <a:p>
            <a:r>
              <a:rPr lang="tr-TR" dirty="0" smtClean="0"/>
              <a:t>Milletlerarası </a:t>
            </a:r>
            <a:r>
              <a:rPr lang="tr-TR" dirty="0"/>
              <a:t>hukuktan doğan yükümlülükler ihlâl edilmemek </a:t>
            </a:r>
            <a:r>
              <a:rPr lang="tr-TR" dirty="0" smtClean="0"/>
              <a:t>kaydıyla</a:t>
            </a:r>
          </a:p>
          <a:p>
            <a:r>
              <a:rPr lang="tr-TR" dirty="0" smtClean="0"/>
              <a:t>durumun </a:t>
            </a:r>
            <a:r>
              <a:rPr lang="tr-TR" dirty="0"/>
              <a:t>gerektirdiği ölçüde </a:t>
            </a:r>
            <a:endParaRPr lang="tr-TR" dirty="0" smtClean="0"/>
          </a:p>
          <a:p>
            <a:r>
              <a:rPr lang="tr-TR" dirty="0" smtClean="0"/>
              <a:t>temel </a:t>
            </a:r>
            <a:r>
              <a:rPr lang="tr-TR" dirty="0"/>
              <a:t>hak ve hürriyetlerin kullanılması kısmen veya tamamen </a:t>
            </a:r>
            <a:r>
              <a:rPr lang="tr-TR" dirty="0" smtClean="0"/>
              <a:t>durdurulabilir</a:t>
            </a:r>
          </a:p>
          <a:p>
            <a:r>
              <a:rPr lang="tr-TR" dirty="0" smtClean="0"/>
              <a:t>bunlar </a:t>
            </a:r>
            <a:r>
              <a:rPr lang="tr-TR" dirty="0"/>
              <a:t>için Anayasada öngörülen güvencelere aykırı tedbirler alınabilir.</a:t>
            </a:r>
          </a:p>
          <a:p>
            <a:r>
              <a:rPr lang="tr-TR" dirty="0" smtClean="0"/>
              <a:t>Çekirdek alan </a:t>
            </a:r>
          </a:p>
          <a:p>
            <a:pPr lvl="1"/>
            <a:r>
              <a:rPr lang="tr-TR" dirty="0" smtClean="0"/>
              <a:t>savaş </a:t>
            </a:r>
            <a:r>
              <a:rPr lang="tr-TR" dirty="0"/>
              <a:t>hukukuna uygun fiiller sonucu meydana gelen ölümler dışında, kişinin yaşama </a:t>
            </a:r>
            <a:r>
              <a:rPr lang="tr-TR" dirty="0" smtClean="0"/>
              <a:t>hakkına</a:t>
            </a:r>
          </a:p>
          <a:p>
            <a:pPr lvl="1"/>
            <a:r>
              <a:rPr lang="tr-TR" dirty="0" smtClean="0"/>
              <a:t>maddî </a:t>
            </a:r>
            <a:r>
              <a:rPr lang="tr-TR" dirty="0"/>
              <a:t>ve manevî varlığının </a:t>
            </a:r>
            <a:r>
              <a:rPr lang="tr-TR" dirty="0" smtClean="0"/>
              <a:t>bütünlüğü</a:t>
            </a:r>
          </a:p>
          <a:p>
            <a:pPr lvl="1"/>
            <a:r>
              <a:rPr lang="tr-TR" dirty="0" smtClean="0"/>
              <a:t>kimse </a:t>
            </a:r>
            <a:r>
              <a:rPr lang="tr-TR" dirty="0"/>
              <a:t>din, vicdan, düşünce ve kanaatlerini açıklamaya zorlanamaz ve bunlardan dolayı </a:t>
            </a:r>
            <a:r>
              <a:rPr lang="tr-TR" dirty="0" smtClean="0"/>
              <a:t>suçlanamaz</a:t>
            </a:r>
          </a:p>
          <a:p>
            <a:pPr lvl="1"/>
            <a:r>
              <a:rPr lang="tr-TR" dirty="0" smtClean="0"/>
              <a:t>suç </a:t>
            </a:r>
            <a:r>
              <a:rPr lang="tr-TR" dirty="0"/>
              <a:t>ve cezalar geçmişe </a:t>
            </a:r>
            <a:r>
              <a:rPr lang="tr-TR" dirty="0" smtClean="0"/>
              <a:t>yürütülemez</a:t>
            </a:r>
          </a:p>
          <a:p>
            <a:pPr lvl="1"/>
            <a:r>
              <a:rPr lang="tr-TR" dirty="0" smtClean="0"/>
              <a:t>suçluluğu </a:t>
            </a:r>
            <a:r>
              <a:rPr lang="tr-TR" dirty="0"/>
              <a:t>mahkeme kararı ile saptanıncaya kadar kimse suçlu sayılamaz.</a:t>
            </a:r>
          </a:p>
          <a:p>
            <a:endParaRPr lang="tr-TR" dirty="0"/>
          </a:p>
        </p:txBody>
      </p:sp>
    </p:spTree>
    <p:extLst>
      <p:ext uri="{BB962C8B-B14F-4D97-AF65-F5344CB8AC3E}">
        <p14:creationId xmlns:p14="http://schemas.microsoft.com/office/powerpoint/2010/main" val="331372178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Hakların kötüye kullanılması</a:t>
            </a:r>
            <a:endParaRPr lang="tr-TR" dirty="0"/>
          </a:p>
        </p:txBody>
      </p:sp>
      <p:sp>
        <p:nvSpPr>
          <p:cNvPr id="3" name="İçerik Yer Tutucusu 2"/>
          <p:cNvSpPr>
            <a:spLocks noGrp="1"/>
          </p:cNvSpPr>
          <p:nvPr>
            <p:ph idx="1"/>
          </p:nvPr>
        </p:nvSpPr>
        <p:spPr/>
        <p:txBody>
          <a:bodyPr/>
          <a:lstStyle/>
          <a:p>
            <a:r>
              <a:rPr lang="tr-TR" dirty="0" smtClean="0"/>
              <a:t>Hukuki dayanak</a:t>
            </a:r>
          </a:p>
          <a:p>
            <a:pPr lvl="1"/>
            <a:r>
              <a:rPr lang="tr-TR" dirty="0" smtClean="0"/>
              <a:t>İHEB m. 30</a:t>
            </a:r>
          </a:p>
          <a:p>
            <a:pPr lvl="1"/>
            <a:r>
              <a:rPr lang="tr-TR" dirty="0" smtClean="0"/>
              <a:t>AİHS m. 17</a:t>
            </a:r>
          </a:p>
          <a:p>
            <a:pPr lvl="1"/>
            <a:r>
              <a:rPr lang="tr-TR" dirty="0" smtClean="0"/>
              <a:t>AY m. 14</a:t>
            </a:r>
          </a:p>
          <a:p>
            <a:r>
              <a:rPr lang="tr-TR" dirty="0" smtClean="0"/>
              <a:t>Muhatabı</a:t>
            </a:r>
          </a:p>
          <a:p>
            <a:pPr lvl="1"/>
            <a:r>
              <a:rPr lang="tr-TR" dirty="0" smtClean="0"/>
              <a:t>Kişiler</a:t>
            </a:r>
          </a:p>
          <a:p>
            <a:pPr lvl="2"/>
            <a:r>
              <a:rPr lang="tr-TR" dirty="0" smtClean="0"/>
              <a:t>Hakların bazıları kötüye kullanmaya elverişli değildir</a:t>
            </a:r>
          </a:p>
          <a:p>
            <a:pPr lvl="2"/>
            <a:r>
              <a:rPr lang="tr-TR" dirty="0" smtClean="0"/>
              <a:t>İfade özgürlüğü, örgütlenme özgürlüğü gibi olanlar kullanılabilir</a:t>
            </a:r>
          </a:p>
          <a:p>
            <a:pPr lvl="1"/>
            <a:r>
              <a:rPr lang="tr-TR" dirty="0" smtClean="0"/>
              <a:t>Devletler</a:t>
            </a:r>
          </a:p>
          <a:p>
            <a:pPr lvl="2"/>
            <a:r>
              <a:rPr lang="tr-TR" dirty="0" smtClean="0"/>
              <a:t>AİHS ölçütlerinden daha fazla sınırlama getirirlerse</a:t>
            </a:r>
          </a:p>
          <a:p>
            <a:endParaRPr lang="tr-TR" dirty="0"/>
          </a:p>
        </p:txBody>
      </p:sp>
    </p:spTree>
    <p:extLst>
      <p:ext uri="{BB962C8B-B14F-4D97-AF65-F5344CB8AC3E}">
        <p14:creationId xmlns:p14="http://schemas.microsoft.com/office/powerpoint/2010/main" val="86957487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Sınırlamada «amaç saptırma» yasağı</a:t>
            </a:r>
            <a:endParaRPr lang="tr-TR" dirty="0"/>
          </a:p>
        </p:txBody>
      </p:sp>
      <p:sp>
        <p:nvSpPr>
          <p:cNvPr id="3" name="İçerik Yer Tutucusu 2"/>
          <p:cNvSpPr>
            <a:spLocks noGrp="1"/>
          </p:cNvSpPr>
          <p:nvPr>
            <p:ph idx="1"/>
          </p:nvPr>
        </p:nvSpPr>
        <p:spPr/>
        <p:txBody>
          <a:bodyPr/>
          <a:lstStyle/>
          <a:p>
            <a:r>
              <a:rPr lang="tr-TR" dirty="0" smtClean="0"/>
              <a:t>AİHS, m. 18</a:t>
            </a:r>
          </a:p>
          <a:p>
            <a:r>
              <a:rPr lang="tr-TR" dirty="0" smtClean="0"/>
              <a:t>Amaç saptırma: meşru olan bir yetkinin meşru olmayan bir amaç için kullanılması</a:t>
            </a:r>
          </a:p>
          <a:p>
            <a:r>
              <a:rPr lang="tr-TR" dirty="0" smtClean="0"/>
              <a:t>Hakkı kötüye kullanma yasağının özel bir türüdür</a:t>
            </a:r>
          </a:p>
          <a:p>
            <a:r>
              <a:rPr lang="tr-TR" dirty="0" smtClean="0"/>
              <a:t>Sözleşmenin meşru saydığı bir amaca dayanarak yapılan bir temel hak sınırlamasının uygulamada bu amaçla ilgisiz ve gayri meşru bir şekilde başka bir amaca ulaşmak için kullanılmasını yasaklamaktadır.</a:t>
            </a:r>
          </a:p>
          <a:p>
            <a:r>
              <a:rPr lang="tr-TR" dirty="0" smtClean="0"/>
              <a:t>Ölçülülük ilkesi bunun tespiti için önemli ölçüttür</a:t>
            </a:r>
            <a:endParaRPr lang="tr-TR" dirty="0"/>
          </a:p>
        </p:txBody>
      </p:sp>
    </p:spTree>
    <p:extLst>
      <p:ext uri="{BB962C8B-B14F-4D97-AF65-F5344CB8AC3E}">
        <p14:creationId xmlns:p14="http://schemas.microsoft.com/office/powerpoint/2010/main" val="1041567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Haklar mahkeme önünde ileri sürülebilir.</a:t>
            </a:r>
          </a:p>
          <a:p>
            <a:pPr lvl="1"/>
            <a:r>
              <a:rPr lang="tr-TR" dirty="0" smtClean="0"/>
              <a:t>Örnek: Seyahat özgürlüğü, kişinin seyahat kararından sonra pasaport alma hakkına dönüşür. Kendisine pasaport verilmemesi hakkın ihlalidir. </a:t>
            </a:r>
          </a:p>
          <a:p>
            <a:pPr lvl="1"/>
            <a:r>
              <a:rPr lang="tr-TR" dirty="0" smtClean="0"/>
              <a:t>Kişinin özgür bir biçimde ne yapacağına karar vermesi özgürlük aşamasıdır. Bunun fiiliyata dökülmesinde hak ortaya çıkar.</a:t>
            </a:r>
          </a:p>
          <a:p>
            <a:r>
              <a:rPr lang="tr-TR" dirty="0" smtClean="0"/>
              <a:t>Her özgürlük ihlalinde hak doğar. </a:t>
            </a:r>
          </a:p>
          <a:p>
            <a:r>
              <a:rPr lang="tr-TR" dirty="0" smtClean="0"/>
              <a:t>Hak arama özgürlüğü, özgürlükler önündeki engel ve sınırlamaları kaldırmak için ortaya çıkar.</a:t>
            </a:r>
            <a:endParaRPr lang="tr-TR" dirty="0"/>
          </a:p>
        </p:txBody>
      </p:sp>
    </p:spTree>
    <p:extLst>
      <p:ext uri="{BB962C8B-B14F-4D97-AF65-F5344CB8AC3E}">
        <p14:creationId xmlns:p14="http://schemas.microsoft.com/office/powerpoint/2010/main" val="398434452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Yabancıların durumu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Devletler ne kadar demokratik olurlarsa olsunlar, vatandaş ile yabancılar arasında ayrım yaparlar</a:t>
            </a:r>
          </a:p>
          <a:p>
            <a:r>
              <a:rPr lang="tr-TR" dirty="0" smtClean="0"/>
              <a:t>Siyasal haklar yabancılara tanınmaz</a:t>
            </a:r>
          </a:p>
          <a:p>
            <a:r>
              <a:rPr lang="tr-TR" dirty="0"/>
              <a:t>Yabancılara karşı özel düzenlemeler yapılabilir</a:t>
            </a:r>
          </a:p>
          <a:p>
            <a:pPr lvl="1"/>
            <a:r>
              <a:rPr lang="tr-TR" dirty="0" smtClean="0"/>
              <a:t>Bazı temel haklarda yabancılara ayrı muamele yapılması mümkün değildir</a:t>
            </a:r>
          </a:p>
          <a:p>
            <a:r>
              <a:rPr lang="tr-TR" dirty="0" smtClean="0"/>
              <a:t>AİHS</a:t>
            </a:r>
          </a:p>
          <a:p>
            <a:pPr lvl="1"/>
            <a:r>
              <a:rPr lang="tr-TR" dirty="0" smtClean="0"/>
              <a:t>m. 16 </a:t>
            </a:r>
            <a:r>
              <a:rPr lang="tr-TR" dirty="0" smtClean="0">
                <a:sym typeface="Wingdings" panose="05000000000000000000" pitchFamily="2" charset="2"/>
              </a:rPr>
              <a:t> yabancılarla ilgili özel düzenleme</a:t>
            </a:r>
          </a:p>
          <a:p>
            <a:pPr lvl="1"/>
            <a:r>
              <a:rPr lang="tr-TR" dirty="0" smtClean="0"/>
              <a:t>Ek 4 ve 7 </a:t>
            </a:r>
            <a:r>
              <a:rPr lang="tr-TR" dirty="0" err="1" smtClean="0"/>
              <a:t>nolu</a:t>
            </a:r>
            <a:r>
              <a:rPr lang="tr-TR" dirty="0" smtClean="0"/>
              <a:t> protokollere göre</a:t>
            </a:r>
          </a:p>
          <a:p>
            <a:pPr lvl="2"/>
            <a:r>
              <a:rPr lang="tr-TR" dirty="0" smtClean="0"/>
              <a:t>Yabancılar keyfi şekilde </a:t>
            </a:r>
            <a:r>
              <a:rPr lang="tr-TR" dirty="0" err="1" smtClean="0"/>
              <a:t>sınırdışı</a:t>
            </a:r>
            <a:r>
              <a:rPr lang="tr-TR" dirty="0" smtClean="0"/>
              <a:t> edilemez</a:t>
            </a:r>
          </a:p>
          <a:p>
            <a:pPr lvl="2"/>
            <a:r>
              <a:rPr lang="tr-TR" dirty="0"/>
              <a:t>Yabancılar keyfi şekilde </a:t>
            </a:r>
            <a:r>
              <a:rPr lang="tr-TR" dirty="0" err="1"/>
              <a:t>sınırdışı</a:t>
            </a:r>
            <a:r>
              <a:rPr lang="tr-TR" dirty="0"/>
              <a:t> edilemez</a:t>
            </a:r>
          </a:p>
          <a:p>
            <a:pPr lvl="2"/>
            <a:r>
              <a:rPr lang="tr-TR" dirty="0" smtClean="0"/>
              <a:t>Yabancıların keyfi </a:t>
            </a:r>
            <a:r>
              <a:rPr lang="tr-TR" dirty="0"/>
              <a:t>şekilde </a:t>
            </a:r>
            <a:r>
              <a:rPr lang="tr-TR" dirty="0" smtClean="0"/>
              <a:t>serbest dolaşım ve yerleşme haklarının engellenmesi mümkün değildir</a:t>
            </a:r>
          </a:p>
          <a:p>
            <a:r>
              <a:rPr lang="tr-TR" dirty="0" smtClean="0"/>
              <a:t>Anayasa m. 16</a:t>
            </a:r>
          </a:p>
          <a:p>
            <a:pPr lvl="1"/>
            <a:r>
              <a:rPr lang="tr-TR" dirty="0" smtClean="0"/>
              <a:t>Uluslararası yükümlülükler</a:t>
            </a:r>
          </a:p>
          <a:p>
            <a:endParaRPr lang="tr-TR" dirty="0" smtClean="0"/>
          </a:p>
          <a:p>
            <a:endParaRPr lang="tr-TR" dirty="0"/>
          </a:p>
        </p:txBody>
      </p:sp>
    </p:spTree>
    <p:extLst>
      <p:ext uri="{BB962C8B-B14F-4D97-AF65-F5344CB8AC3E}">
        <p14:creationId xmlns:p14="http://schemas.microsoft.com/office/powerpoint/2010/main" val="204361536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Ödev ve sorumluluklar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Hak ve özgürlüklerin aynı zamanda ödevler yüklediği yönünde görüşler vardır</a:t>
            </a:r>
          </a:p>
          <a:p>
            <a:r>
              <a:rPr lang="tr-TR" dirty="0" smtClean="0"/>
              <a:t>İHEB m. 29</a:t>
            </a:r>
          </a:p>
          <a:p>
            <a:pPr lvl="1"/>
            <a:r>
              <a:rPr lang="tr-TR" dirty="0" smtClean="0"/>
              <a:t>Herkesin mensubu olduğu topluma karşı ödevleri vardır</a:t>
            </a:r>
          </a:p>
          <a:p>
            <a:r>
              <a:rPr lang="tr-TR" dirty="0" smtClean="0"/>
              <a:t>AİHS m. 12</a:t>
            </a:r>
          </a:p>
          <a:p>
            <a:pPr lvl="1"/>
            <a:r>
              <a:rPr lang="tr-TR" dirty="0" smtClean="0"/>
              <a:t>Özel bir maddede düzenlenmemiştir. Sadece ifade özgürlüğü düzenlenirken bu vurgu yapılmıştır</a:t>
            </a:r>
          </a:p>
          <a:p>
            <a:r>
              <a:rPr lang="tr-TR" dirty="0" smtClean="0"/>
              <a:t>Anayasa m. 12</a:t>
            </a:r>
          </a:p>
          <a:p>
            <a:pPr lvl="1"/>
            <a:r>
              <a:rPr lang="tr-TR" dirty="0"/>
              <a:t>Temel hak ve hürriyetler, kişinin topluma, ailesine ve diğer kişilere karşı ödev ve sorumluluklarını da ihtiva eder.</a:t>
            </a:r>
          </a:p>
          <a:p>
            <a:pPr lvl="1"/>
            <a:r>
              <a:rPr lang="tr-TR" dirty="0" smtClean="0"/>
              <a:t>Anayasanın ikinci kısmının başlığı «Temel Haklar ve Ödevler»</a:t>
            </a:r>
          </a:p>
          <a:p>
            <a:pPr lvl="2"/>
            <a:r>
              <a:rPr lang="tr-TR" dirty="0" smtClean="0"/>
              <a:t>Bu kısımda çok sayıda ödeve yer verilmiştir</a:t>
            </a:r>
          </a:p>
          <a:p>
            <a:pPr lvl="3"/>
            <a:r>
              <a:rPr lang="tr-TR" dirty="0" smtClean="0"/>
              <a:t>Eğitim hakkı ve ödevi</a:t>
            </a:r>
          </a:p>
          <a:p>
            <a:pPr lvl="3"/>
            <a:r>
              <a:rPr lang="tr-TR" dirty="0" smtClean="0"/>
              <a:t>Çalışma hakkı ve ödevi</a:t>
            </a:r>
          </a:p>
          <a:p>
            <a:pPr lvl="3"/>
            <a:r>
              <a:rPr lang="tr-TR" dirty="0" smtClean="0"/>
              <a:t>Çevreyi koruma ödevi</a:t>
            </a:r>
          </a:p>
          <a:p>
            <a:pPr lvl="3"/>
            <a:r>
              <a:rPr lang="tr-TR" dirty="0" smtClean="0"/>
              <a:t>Vergi ödevi</a:t>
            </a:r>
          </a:p>
          <a:p>
            <a:pPr lvl="3"/>
            <a:r>
              <a:rPr lang="tr-TR" smtClean="0"/>
              <a:t>Vatan hizmeti</a:t>
            </a:r>
            <a:endParaRPr lang="tr-TR" dirty="0" smtClean="0"/>
          </a:p>
          <a:p>
            <a:pPr lvl="3"/>
            <a:endParaRPr lang="tr-TR" dirty="0" smtClean="0"/>
          </a:p>
          <a:p>
            <a:endParaRPr lang="tr-TR" dirty="0" smtClean="0"/>
          </a:p>
          <a:p>
            <a:endParaRPr lang="tr-TR" dirty="0"/>
          </a:p>
        </p:txBody>
      </p:sp>
    </p:spTree>
    <p:extLst>
      <p:ext uri="{BB962C8B-B14F-4D97-AF65-F5344CB8AC3E}">
        <p14:creationId xmlns:p14="http://schemas.microsoft.com/office/powerpoint/2010/main" val="384293442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905000"/>
            <a:ext cx="7543800" cy="2264229"/>
          </a:xfrm>
        </p:spPr>
        <p:txBody>
          <a:bodyPr/>
          <a:lstStyle/>
          <a:p>
            <a:r>
              <a:rPr lang="tr-TR" dirty="0" smtClean="0"/>
              <a:t>İNSAN HAKLARI</a:t>
            </a:r>
            <a:endParaRPr lang="tr-TR" dirty="0"/>
          </a:p>
        </p:txBody>
      </p:sp>
      <p:sp>
        <p:nvSpPr>
          <p:cNvPr id="3" name="Alt Başlık 2"/>
          <p:cNvSpPr>
            <a:spLocks noGrp="1"/>
          </p:cNvSpPr>
          <p:nvPr>
            <p:ph type="subTitle" idx="1"/>
          </p:nvPr>
        </p:nvSpPr>
        <p:spPr>
          <a:xfrm>
            <a:off x="685798" y="4332513"/>
            <a:ext cx="7467601" cy="1654629"/>
          </a:xfrm>
        </p:spPr>
        <p:txBody>
          <a:bodyPr>
            <a:noAutofit/>
          </a:bodyPr>
          <a:lstStyle/>
          <a:p>
            <a:r>
              <a:rPr lang="tr-TR" sz="4000" spc="-100" dirty="0" smtClean="0">
                <a:solidFill>
                  <a:schemeClr val="tx2"/>
                </a:solidFill>
                <a:latin typeface="+mj-lt"/>
                <a:ea typeface="+mj-ea"/>
                <a:cs typeface="+mj-cs"/>
              </a:rPr>
              <a:t>Ulusal koruma mekanizmaları ve Bireysel Başvuru (12.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3578537784"/>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haklarının korunması</a:t>
            </a:r>
            <a:endParaRPr lang="tr-TR" dirty="0"/>
          </a:p>
        </p:txBody>
      </p:sp>
      <p:sp>
        <p:nvSpPr>
          <p:cNvPr id="3" name="İçerik Yer Tutucusu 2"/>
          <p:cNvSpPr>
            <a:spLocks noGrp="1"/>
          </p:cNvSpPr>
          <p:nvPr>
            <p:ph idx="1"/>
          </p:nvPr>
        </p:nvSpPr>
        <p:spPr/>
        <p:txBody>
          <a:bodyPr/>
          <a:lstStyle/>
          <a:p>
            <a:r>
              <a:rPr lang="tr-TR" dirty="0" smtClean="0"/>
              <a:t>İnsan hakları söyleminin sözde kalmaması için bar takım mekanizmalar yoluyla korunması gerekir</a:t>
            </a:r>
          </a:p>
          <a:p>
            <a:r>
              <a:rPr lang="tr-TR" dirty="0" smtClean="0"/>
              <a:t>İnsan hakları devlete karşı ileri sürülebildiğine göre, korumak da devletin görevidir</a:t>
            </a:r>
          </a:p>
          <a:p>
            <a:r>
              <a:rPr lang="tr-TR" dirty="0" smtClean="0"/>
              <a:t>Başvuru yolları</a:t>
            </a:r>
          </a:p>
          <a:p>
            <a:pPr lvl="1"/>
            <a:r>
              <a:rPr lang="tr-TR" dirty="0" smtClean="0"/>
              <a:t>İdari</a:t>
            </a:r>
          </a:p>
          <a:p>
            <a:pPr lvl="1"/>
            <a:r>
              <a:rPr lang="tr-TR" dirty="0" smtClean="0"/>
              <a:t>Yargısal</a:t>
            </a:r>
          </a:p>
          <a:p>
            <a:pPr lvl="1"/>
            <a:r>
              <a:rPr lang="tr-TR" dirty="0" smtClean="0"/>
              <a:t>Siyasi </a:t>
            </a:r>
          </a:p>
          <a:p>
            <a:r>
              <a:rPr lang="tr-TR" dirty="0" smtClean="0"/>
              <a:t>Başvuru mekanizmaları</a:t>
            </a:r>
          </a:p>
          <a:p>
            <a:pPr lvl="1"/>
            <a:r>
              <a:rPr lang="tr-TR" dirty="0" smtClean="0"/>
              <a:t>Ulusal</a:t>
            </a:r>
          </a:p>
          <a:p>
            <a:pPr lvl="1"/>
            <a:r>
              <a:rPr lang="tr-TR" dirty="0" smtClean="0"/>
              <a:t>Uluslararası</a:t>
            </a:r>
          </a:p>
          <a:p>
            <a:endParaRPr lang="tr-TR" dirty="0"/>
          </a:p>
        </p:txBody>
      </p:sp>
    </p:spTree>
    <p:extLst>
      <p:ext uri="{BB962C8B-B14F-4D97-AF65-F5344CB8AC3E}">
        <p14:creationId xmlns:p14="http://schemas.microsoft.com/office/powerpoint/2010/main" val="111719445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Ulusal koruma yolları</a:t>
            </a:r>
            <a:endParaRPr lang="tr-TR" dirty="0"/>
          </a:p>
        </p:txBody>
      </p:sp>
      <p:sp>
        <p:nvSpPr>
          <p:cNvPr id="3" name="İçerik Yer Tutucusu 2"/>
          <p:cNvSpPr>
            <a:spLocks noGrp="1"/>
          </p:cNvSpPr>
          <p:nvPr>
            <p:ph idx="1"/>
          </p:nvPr>
        </p:nvSpPr>
        <p:spPr/>
        <p:txBody>
          <a:bodyPr/>
          <a:lstStyle/>
          <a:p>
            <a:r>
              <a:rPr lang="tr-TR" dirty="0" smtClean="0"/>
              <a:t>Yargısal koruma</a:t>
            </a:r>
          </a:p>
          <a:p>
            <a:pPr lvl="1"/>
            <a:r>
              <a:rPr lang="tr-TR" dirty="0" smtClean="0"/>
              <a:t>İlk derece mahkemeleri</a:t>
            </a:r>
          </a:p>
          <a:p>
            <a:pPr lvl="1"/>
            <a:r>
              <a:rPr lang="tr-TR" dirty="0" smtClean="0"/>
              <a:t>Bireysel başvuru</a:t>
            </a:r>
          </a:p>
          <a:p>
            <a:r>
              <a:rPr lang="tr-TR" dirty="0" smtClean="0"/>
              <a:t>İdari başvuru yolları</a:t>
            </a:r>
          </a:p>
          <a:p>
            <a:r>
              <a:rPr lang="tr-TR" dirty="0" smtClean="0"/>
              <a:t>Siyasi başvuru yolları</a:t>
            </a:r>
          </a:p>
          <a:p>
            <a:endParaRPr lang="tr-TR" dirty="0"/>
          </a:p>
        </p:txBody>
      </p:sp>
    </p:spTree>
    <p:extLst>
      <p:ext uri="{BB962C8B-B14F-4D97-AF65-F5344CB8AC3E}">
        <p14:creationId xmlns:p14="http://schemas.microsoft.com/office/powerpoint/2010/main" val="253987358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İdari başvuru yolları</a:t>
            </a:r>
            <a:endParaRPr lang="tr-TR" dirty="0"/>
          </a:p>
        </p:txBody>
      </p:sp>
      <p:sp>
        <p:nvSpPr>
          <p:cNvPr id="3" name="İçerik Yer Tutucusu 2"/>
          <p:cNvSpPr>
            <a:spLocks noGrp="1"/>
          </p:cNvSpPr>
          <p:nvPr>
            <p:ph idx="1"/>
          </p:nvPr>
        </p:nvSpPr>
        <p:spPr/>
        <p:txBody>
          <a:bodyPr/>
          <a:lstStyle/>
          <a:p>
            <a:r>
              <a:rPr lang="tr-TR" dirty="0" smtClean="0"/>
              <a:t>Hakkı ihlal eden idari kuruluş</a:t>
            </a:r>
          </a:p>
          <a:p>
            <a:r>
              <a:rPr lang="tr-TR" dirty="0" smtClean="0"/>
              <a:t>2010 Anayasa değişiklikleri ile kurulan 2 kuruluş</a:t>
            </a:r>
          </a:p>
          <a:p>
            <a:pPr lvl="1"/>
            <a:r>
              <a:rPr lang="tr-TR" dirty="0" smtClean="0"/>
              <a:t>Her türlü inceleme yetkisi</a:t>
            </a:r>
          </a:p>
          <a:p>
            <a:pPr lvl="1"/>
            <a:r>
              <a:rPr lang="tr-TR" dirty="0" smtClean="0"/>
              <a:t>Tavsiye niteliğinde karar</a:t>
            </a:r>
          </a:p>
          <a:p>
            <a:r>
              <a:rPr lang="tr-TR" dirty="0" smtClean="0">
                <a:solidFill>
                  <a:srgbClr val="FF0000"/>
                </a:solidFill>
              </a:rPr>
              <a:t>Kamu Denetçiliği Kurumu</a:t>
            </a:r>
          </a:p>
          <a:p>
            <a:pPr lvl="1"/>
            <a:r>
              <a:rPr lang="tr-TR" dirty="0">
                <a:solidFill>
                  <a:srgbClr val="FF0000"/>
                </a:solidFill>
              </a:rPr>
              <a:t>http://www.ombudsman.gov.tr/</a:t>
            </a:r>
            <a:endParaRPr lang="tr-TR" dirty="0" smtClean="0">
              <a:solidFill>
                <a:srgbClr val="FF0000"/>
              </a:solidFill>
            </a:endParaRPr>
          </a:p>
          <a:p>
            <a:r>
              <a:rPr lang="tr-TR" dirty="0" smtClean="0">
                <a:solidFill>
                  <a:srgbClr val="FF0000"/>
                </a:solidFill>
              </a:rPr>
              <a:t>Türkiye İnsan Hakları Kurumu</a:t>
            </a:r>
          </a:p>
          <a:p>
            <a:pPr lvl="1"/>
            <a:r>
              <a:rPr lang="tr-TR" dirty="0">
                <a:solidFill>
                  <a:srgbClr val="FF0000"/>
                </a:solidFill>
              </a:rPr>
              <a:t>http://www.tihk.gov.tr/tr/</a:t>
            </a:r>
          </a:p>
          <a:p>
            <a:endParaRPr lang="tr-TR" dirty="0" smtClean="0">
              <a:solidFill>
                <a:srgbClr val="FF0000"/>
              </a:solidFill>
            </a:endParaRPr>
          </a:p>
          <a:p>
            <a:endParaRPr lang="tr-TR" dirty="0">
              <a:solidFill>
                <a:srgbClr val="FF0000"/>
              </a:solidFill>
            </a:endParaRPr>
          </a:p>
          <a:p>
            <a:r>
              <a:rPr lang="tr-TR" dirty="0" smtClean="0">
                <a:solidFill>
                  <a:srgbClr val="FF0000"/>
                </a:solidFill>
              </a:rPr>
              <a:t>ödev</a:t>
            </a:r>
            <a:endParaRPr lang="tr-TR" dirty="0">
              <a:solidFill>
                <a:srgbClr val="FF0000"/>
              </a:solidFill>
            </a:endParaRPr>
          </a:p>
        </p:txBody>
      </p:sp>
    </p:spTree>
    <p:extLst>
      <p:ext uri="{BB962C8B-B14F-4D97-AF65-F5344CB8AC3E}">
        <p14:creationId xmlns:p14="http://schemas.microsoft.com/office/powerpoint/2010/main" val="3309540493"/>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Yargısal başvuru</a:t>
            </a:r>
            <a:endParaRPr lang="tr-TR" dirty="0"/>
          </a:p>
        </p:txBody>
      </p:sp>
      <p:sp>
        <p:nvSpPr>
          <p:cNvPr id="3" name="İçerik Yer Tutucusu 2"/>
          <p:cNvSpPr>
            <a:spLocks noGrp="1"/>
          </p:cNvSpPr>
          <p:nvPr>
            <p:ph idx="1"/>
          </p:nvPr>
        </p:nvSpPr>
        <p:spPr/>
        <p:txBody>
          <a:bodyPr/>
          <a:lstStyle/>
          <a:p>
            <a:r>
              <a:rPr lang="tr-TR" dirty="0" smtClean="0"/>
              <a:t>İhlalin türüne göre farklı yargı kuruluşları</a:t>
            </a:r>
          </a:p>
          <a:p>
            <a:r>
              <a:rPr lang="tr-TR" dirty="0" smtClean="0"/>
              <a:t>Konusu suç olan ihlaller</a:t>
            </a:r>
          </a:p>
          <a:p>
            <a:pPr lvl="1"/>
            <a:r>
              <a:rPr lang="tr-TR" dirty="0" smtClean="0"/>
              <a:t>Adli yargı</a:t>
            </a:r>
            <a:r>
              <a:rPr lang="tr-TR" dirty="0" smtClean="0">
                <a:sym typeface="Wingdings" panose="05000000000000000000" pitchFamily="2" charset="2"/>
              </a:rPr>
              <a:t> ceza mahkemeleri</a:t>
            </a:r>
            <a:endParaRPr lang="tr-TR" dirty="0" smtClean="0"/>
          </a:p>
          <a:p>
            <a:r>
              <a:rPr lang="tr-TR" dirty="0" smtClean="0"/>
              <a:t>Bireyler arasındaki uyuşmazlıklar</a:t>
            </a:r>
          </a:p>
          <a:p>
            <a:pPr lvl="1"/>
            <a:r>
              <a:rPr lang="tr-TR" dirty="0"/>
              <a:t>Adli yargı</a:t>
            </a:r>
            <a:r>
              <a:rPr lang="tr-TR" dirty="0">
                <a:sym typeface="Wingdings" panose="05000000000000000000" pitchFamily="2" charset="2"/>
              </a:rPr>
              <a:t> </a:t>
            </a:r>
            <a:r>
              <a:rPr lang="tr-TR" dirty="0" smtClean="0">
                <a:sym typeface="Wingdings" panose="05000000000000000000" pitchFamily="2" charset="2"/>
              </a:rPr>
              <a:t>hukuk mahkemeleri</a:t>
            </a:r>
            <a:endParaRPr lang="tr-TR" dirty="0"/>
          </a:p>
          <a:p>
            <a:r>
              <a:rPr lang="tr-TR" dirty="0" smtClean="0"/>
              <a:t>İdare-birey çatışmasından doğan ihlaller</a:t>
            </a:r>
          </a:p>
          <a:p>
            <a:pPr lvl="1"/>
            <a:r>
              <a:rPr lang="tr-TR" dirty="0" smtClean="0"/>
              <a:t>idari karar veya mevzuat</a:t>
            </a:r>
          </a:p>
          <a:p>
            <a:pPr lvl="1"/>
            <a:r>
              <a:rPr lang="tr-TR" dirty="0" smtClean="0"/>
              <a:t>İdari yargı</a:t>
            </a:r>
            <a:r>
              <a:rPr lang="tr-TR" dirty="0">
                <a:sym typeface="Wingdings" panose="05000000000000000000" pitchFamily="2" charset="2"/>
              </a:rPr>
              <a:t> </a:t>
            </a:r>
            <a:r>
              <a:rPr lang="tr-TR" dirty="0" smtClean="0">
                <a:sym typeface="Wingdings" panose="05000000000000000000" pitchFamily="2" charset="2"/>
              </a:rPr>
              <a:t>idare/vergi mahkemeleri</a:t>
            </a:r>
            <a:endParaRPr lang="tr-TR" dirty="0"/>
          </a:p>
          <a:p>
            <a:r>
              <a:rPr lang="tr-TR" dirty="0" smtClean="0"/>
              <a:t>Askeri </a:t>
            </a:r>
            <a:r>
              <a:rPr lang="tr-TR" dirty="0"/>
              <a:t>İdare-birey çatışmasından doğan </a:t>
            </a:r>
            <a:r>
              <a:rPr lang="tr-TR" dirty="0" smtClean="0"/>
              <a:t>ihlaller</a:t>
            </a:r>
          </a:p>
          <a:p>
            <a:pPr lvl="1"/>
            <a:r>
              <a:rPr lang="tr-TR" dirty="0" smtClean="0"/>
              <a:t>Askeri İdari </a:t>
            </a:r>
            <a:r>
              <a:rPr lang="tr-TR" dirty="0"/>
              <a:t>yargı</a:t>
            </a:r>
            <a:r>
              <a:rPr lang="tr-TR" dirty="0">
                <a:sym typeface="Wingdings" panose="05000000000000000000" pitchFamily="2" charset="2"/>
              </a:rPr>
              <a:t> </a:t>
            </a:r>
            <a:r>
              <a:rPr lang="tr-TR" dirty="0" smtClean="0">
                <a:sym typeface="Wingdings" panose="05000000000000000000" pitchFamily="2" charset="2"/>
              </a:rPr>
              <a:t>Askeri Yüksek İdare Mahkemesi</a:t>
            </a:r>
            <a:endParaRPr lang="tr-TR" dirty="0"/>
          </a:p>
          <a:p>
            <a:r>
              <a:rPr lang="tr-TR" dirty="0" smtClean="0"/>
              <a:t>Seçimlerle ilgili uyuşmazlıklar</a:t>
            </a:r>
          </a:p>
          <a:p>
            <a:pPr lvl="1"/>
            <a:r>
              <a:rPr lang="tr-TR" dirty="0" smtClean="0"/>
              <a:t>Yüksek Seçim Kurulu</a:t>
            </a:r>
          </a:p>
          <a:p>
            <a:endParaRPr lang="tr-TR" dirty="0"/>
          </a:p>
          <a:p>
            <a:endParaRPr lang="tr-TR" dirty="0" smtClean="0"/>
          </a:p>
          <a:p>
            <a:endParaRPr lang="tr-TR" dirty="0"/>
          </a:p>
        </p:txBody>
      </p:sp>
    </p:spTree>
    <p:extLst>
      <p:ext uri="{BB962C8B-B14F-4D97-AF65-F5344CB8AC3E}">
        <p14:creationId xmlns:p14="http://schemas.microsoft.com/office/powerpoint/2010/main" val="363640664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Yargısal kuruluşların temyiz yeri</a:t>
            </a:r>
            <a:endParaRPr lang="tr-TR" dirty="0"/>
          </a:p>
        </p:txBody>
      </p:sp>
      <p:sp>
        <p:nvSpPr>
          <p:cNvPr id="3" name="İçerik Yer Tutucusu 2"/>
          <p:cNvSpPr>
            <a:spLocks noGrp="1"/>
          </p:cNvSpPr>
          <p:nvPr>
            <p:ph idx="1"/>
          </p:nvPr>
        </p:nvSpPr>
        <p:spPr/>
        <p:txBody>
          <a:bodyPr/>
          <a:lstStyle/>
          <a:p>
            <a:r>
              <a:rPr lang="tr-TR" dirty="0" smtClean="0"/>
              <a:t>Adli Yargı </a:t>
            </a:r>
            <a:r>
              <a:rPr lang="tr-TR" dirty="0" smtClean="0">
                <a:sym typeface="Wingdings" panose="05000000000000000000" pitchFamily="2" charset="2"/>
              </a:rPr>
              <a:t> YARGITAY</a:t>
            </a:r>
          </a:p>
          <a:p>
            <a:r>
              <a:rPr lang="tr-TR" dirty="0" smtClean="0">
                <a:sym typeface="Wingdings" panose="05000000000000000000" pitchFamily="2" charset="2"/>
              </a:rPr>
              <a:t>İdari Yargı  DANIŞTAY</a:t>
            </a:r>
          </a:p>
          <a:p>
            <a:r>
              <a:rPr lang="tr-TR" dirty="0" smtClean="0">
                <a:sym typeface="Wingdings" panose="05000000000000000000" pitchFamily="2" charset="2"/>
              </a:rPr>
              <a:t>Askeri idari yargı  ASKERİ YÜKSEK İDARE MAHKEMESİ</a:t>
            </a:r>
          </a:p>
          <a:p>
            <a:r>
              <a:rPr lang="tr-TR" dirty="0" smtClean="0">
                <a:sym typeface="Wingdings" panose="05000000000000000000" pitchFamily="2" charset="2"/>
              </a:rPr>
              <a:t>Yüksek Seçim Kurulu  Temyiz yeri yoktur, kararları kesindir. Kararları aleyhine bireysel başvuru yolu kapalıdır</a:t>
            </a:r>
            <a:endParaRPr lang="tr-TR" dirty="0"/>
          </a:p>
        </p:txBody>
      </p:sp>
    </p:spTree>
    <p:extLst>
      <p:ext uri="{BB962C8B-B14F-4D97-AF65-F5344CB8AC3E}">
        <p14:creationId xmlns:p14="http://schemas.microsoft.com/office/powerpoint/2010/main" val="37869396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Siyasi Başvuru</a:t>
            </a:r>
            <a:endParaRPr lang="tr-TR" dirty="0"/>
          </a:p>
        </p:txBody>
      </p:sp>
      <p:sp>
        <p:nvSpPr>
          <p:cNvPr id="3" name="İçerik Yer Tutucusu 2"/>
          <p:cNvSpPr>
            <a:spLocks noGrp="1"/>
          </p:cNvSpPr>
          <p:nvPr>
            <p:ph idx="1"/>
          </p:nvPr>
        </p:nvSpPr>
        <p:spPr/>
        <p:txBody>
          <a:bodyPr/>
          <a:lstStyle/>
          <a:p>
            <a:r>
              <a:rPr lang="tr-TR" dirty="0" smtClean="0"/>
              <a:t>Türkiye Büyük Millet Meclisi</a:t>
            </a:r>
          </a:p>
          <a:p>
            <a:pPr lvl="1"/>
            <a:r>
              <a:rPr lang="tr-TR" dirty="0" smtClean="0"/>
              <a:t>Dilekçe Komisyonu</a:t>
            </a:r>
          </a:p>
          <a:p>
            <a:pPr lvl="2"/>
            <a:r>
              <a:rPr lang="tr-TR" dirty="0"/>
              <a:t>https://www.tbmm.gov.tr/komisyon/dilekce/index.htm</a:t>
            </a:r>
            <a:endParaRPr lang="tr-TR" dirty="0" smtClean="0"/>
          </a:p>
          <a:p>
            <a:pPr lvl="1"/>
            <a:r>
              <a:rPr lang="tr-TR" dirty="0"/>
              <a:t>İnsan Hakları İnceleme </a:t>
            </a:r>
            <a:r>
              <a:rPr lang="tr-TR" dirty="0" smtClean="0"/>
              <a:t>Komisyonu</a:t>
            </a:r>
          </a:p>
          <a:p>
            <a:pPr lvl="2"/>
            <a:r>
              <a:rPr lang="tr-TR" dirty="0"/>
              <a:t>https://www.tbmm.gov.tr/komisyon/insanhaklari/index.htm</a:t>
            </a:r>
          </a:p>
          <a:p>
            <a:pPr lvl="1"/>
            <a:r>
              <a:rPr lang="tr-TR" dirty="0" smtClean="0"/>
              <a:t>Kadın Erkek Fırsat Eşitliği Komisyonu</a:t>
            </a:r>
          </a:p>
          <a:p>
            <a:pPr lvl="2"/>
            <a:r>
              <a:rPr lang="tr-TR" dirty="0"/>
              <a:t>https://komisyon.tbmm.gov.tr/komisyon_index.php?pKomKod=865</a:t>
            </a:r>
            <a:endParaRPr lang="tr-TR" dirty="0" smtClean="0"/>
          </a:p>
          <a:p>
            <a:r>
              <a:rPr lang="tr-TR" dirty="0" smtClean="0"/>
              <a:t>Bilgi Edinme Kanunu</a:t>
            </a:r>
          </a:p>
          <a:p>
            <a:pPr lvl="1"/>
            <a:r>
              <a:rPr lang="tr-TR" dirty="0"/>
              <a:t>http://www.mevzuat.gov.tr/Metin.Aspx?MevzuatKod=1.5.4982&amp;MevzuatIliski=0</a:t>
            </a:r>
            <a:endParaRPr lang="tr-TR" dirty="0" smtClean="0"/>
          </a:p>
          <a:p>
            <a:endParaRPr lang="tr-TR" dirty="0"/>
          </a:p>
        </p:txBody>
      </p:sp>
    </p:spTree>
    <p:extLst>
      <p:ext uri="{BB962C8B-B14F-4D97-AF65-F5344CB8AC3E}">
        <p14:creationId xmlns:p14="http://schemas.microsoft.com/office/powerpoint/2010/main" val="224489486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Bireysel başvuru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İdari, yargısal veya siyasi her türlü iç hukuk yolu tüketildiği halde kişi hala hakkının ihlal edildiğini düşünüyorsa, iç hukukta son başvuru yeri Anayasa Mahkemesi’dir.</a:t>
            </a:r>
          </a:p>
          <a:p>
            <a:r>
              <a:rPr lang="tr-TR" dirty="0" smtClean="0"/>
              <a:t>2010 Anayasa değişikliği ile getirilmiştir</a:t>
            </a:r>
          </a:p>
          <a:p>
            <a:r>
              <a:rPr lang="tr-TR" dirty="0" smtClean="0"/>
              <a:t>23 eylül 2012 tarihinden beri uygulanmaktadır</a:t>
            </a:r>
          </a:p>
          <a:p>
            <a:r>
              <a:rPr lang="tr-TR" dirty="0" smtClean="0"/>
              <a:t>Bireysel başvuru mahkemelerin temyiz yeri değildir</a:t>
            </a:r>
          </a:p>
          <a:p>
            <a:endParaRPr lang="tr-TR" dirty="0"/>
          </a:p>
          <a:p>
            <a:r>
              <a:rPr lang="tr-TR" dirty="0">
                <a:solidFill>
                  <a:srgbClr val="FF0000"/>
                </a:solidFill>
                <a:hlinkClick r:id="rId2"/>
              </a:rPr>
              <a:t>http://</a:t>
            </a:r>
            <a:r>
              <a:rPr lang="tr-TR" dirty="0" smtClean="0">
                <a:solidFill>
                  <a:srgbClr val="FF0000"/>
                </a:solidFill>
                <a:hlinkClick r:id="rId2"/>
              </a:rPr>
              <a:t>www.anayasa.gov.tr/files/bireyselbasvuru/66_soru.pdf</a:t>
            </a:r>
            <a:endParaRPr lang="tr-TR" dirty="0" smtClean="0">
              <a:solidFill>
                <a:srgbClr val="FF0000"/>
              </a:solidFill>
            </a:endParaRPr>
          </a:p>
          <a:p>
            <a:endParaRPr lang="tr-TR" dirty="0">
              <a:solidFill>
                <a:srgbClr val="FF0000"/>
              </a:solidFill>
            </a:endParaRPr>
          </a:p>
          <a:p>
            <a:r>
              <a:rPr lang="tr-TR" dirty="0" smtClean="0">
                <a:solidFill>
                  <a:srgbClr val="FF0000"/>
                </a:solidFill>
              </a:rPr>
              <a:t>Ödev</a:t>
            </a:r>
          </a:p>
          <a:p>
            <a:pPr lvl="1"/>
            <a:r>
              <a:rPr lang="tr-TR" dirty="0" smtClean="0">
                <a:solidFill>
                  <a:srgbClr val="FF0000"/>
                </a:solidFill>
              </a:rPr>
              <a:t>1-13</a:t>
            </a:r>
          </a:p>
          <a:p>
            <a:pPr lvl="1"/>
            <a:r>
              <a:rPr lang="tr-TR" dirty="0" smtClean="0">
                <a:solidFill>
                  <a:srgbClr val="FF0000"/>
                </a:solidFill>
              </a:rPr>
              <a:t>27-44</a:t>
            </a:r>
          </a:p>
          <a:p>
            <a:pPr lvl="1"/>
            <a:r>
              <a:rPr lang="tr-TR" dirty="0" smtClean="0">
                <a:solidFill>
                  <a:srgbClr val="FF0000"/>
                </a:solidFill>
              </a:rPr>
              <a:t>54-66</a:t>
            </a:r>
          </a:p>
          <a:p>
            <a:pPr marL="411480" lvl="1" indent="0">
              <a:buNone/>
            </a:pPr>
            <a:r>
              <a:rPr lang="tr-TR" dirty="0" smtClean="0">
                <a:solidFill>
                  <a:srgbClr val="FF0000"/>
                </a:solidFill>
              </a:rPr>
              <a:t>Arası sorulara bakılacaktır</a:t>
            </a:r>
            <a:endParaRPr lang="tr-TR" dirty="0">
              <a:solidFill>
                <a:srgbClr val="FF0000"/>
              </a:solidFill>
            </a:endParaRPr>
          </a:p>
        </p:txBody>
      </p:sp>
    </p:spTree>
    <p:extLst>
      <p:ext uri="{BB962C8B-B14F-4D97-AF65-F5344CB8AC3E}">
        <p14:creationId xmlns:p14="http://schemas.microsoft.com/office/powerpoint/2010/main" val="387537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ÖDEV</a:t>
            </a:r>
            <a:endParaRPr lang="tr-TR" dirty="0"/>
          </a:p>
        </p:txBody>
      </p:sp>
      <p:sp>
        <p:nvSpPr>
          <p:cNvPr id="3" name="İçerik Yer Tutucusu 2"/>
          <p:cNvSpPr>
            <a:spLocks noGrp="1"/>
          </p:cNvSpPr>
          <p:nvPr>
            <p:ph idx="1"/>
          </p:nvPr>
        </p:nvSpPr>
        <p:spPr/>
        <p:txBody>
          <a:bodyPr/>
          <a:lstStyle/>
          <a:p>
            <a:r>
              <a:rPr lang="tr-TR" dirty="0" smtClean="0"/>
              <a:t>Her hak bir ödeve tekabül eder.</a:t>
            </a:r>
          </a:p>
          <a:p>
            <a:r>
              <a:rPr lang="tr-TR" dirty="0" smtClean="0"/>
              <a:t>Hak sahibinin  karşısında ödevli/ödevliler vardır.</a:t>
            </a:r>
          </a:p>
          <a:p>
            <a:r>
              <a:rPr lang="tr-TR" dirty="0" smtClean="0"/>
              <a:t>İnsanların tabi oldukları hukuka uyma yükümlülükleri vardır</a:t>
            </a:r>
          </a:p>
          <a:p>
            <a:endParaRPr lang="tr-TR" dirty="0" smtClean="0"/>
          </a:p>
          <a:p>
            <a:r>
              <a:rPr lang="tr-TR" dirty="0" smtClean="0"/>
              <a:t>ANCAK</a:t>
            </a:r>
          </a:p>
          <a:p>
            <a:r>
              <a:rPr lang="tr-TR" dirty="0" smtClean="0"/>
              <a:t>İnsan haklarının ödevle ilgisi yoktur.</a:t>
            </a:r>
          </a:p>
          <a:p>
            <a:r>
              <a:rPr lang="tr-TR" dirty="0" smtClean="0"/>
              <a:t>İnsan hakları devlete yönelik tek taraflı taleplerdir.</a:t>
            </a:r>
          </a:p>
          <a:p>
            <a:r>
              <a:rPr lang="tr-TR" dirty="0" smtClean="0"/>
              <a:t>İnsan haklarına sahip olmak bir ödeve bağlanamaz.</a:t>
            </a:r>
          </a:p>
          <a:p>
            <a:endParaRPr lang="tr-TR" dirty="0"/>
          </a:p>
          <a:p>
            <a:r>
              <a:rPr lang="tr-TR" dirty="0" smtClean="0"/>
              <a:t>Bazı totaliter rejimlerde, bazı sosyal haklardan yararlanmak uyumlu «makbul» vatandaş olma koşuluna bağlanmıştır. Örnek eski SSCB.</a:t>
            </a:r>
            <a:endParaRPr lang="tr-TR" dirty="0"/>
          </a:p>
        </p:txBody>
      </p:sp>
    </p:spTree>
    <p:extLst>
      <p:ext uri="{BB962C8B-B14F-4D97-AF65-F5344CB8AC3E}">
        <p14:creationId xmlns:p14="http://schemas.microsoft.com/office/powerpoint/2010/main" val="396160152"/>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Devletin insan hakları korunmasında yükümlülükleri</a:t>
            </a:r>
            <a:endParaRPr lang="tr-TR" dirty="0"/>
          </a:p>
        </p:txBody>
      </p:sp>
      <p:sp>
        <p:nvSpPr>
          <p:cNvPr id="3" name="İçerik Yer Tutucusu 2"/>
          <p:cNvSpPr>
            <a:spLocks noGrp="1"/>
          </p:cNvSpPr>
          <p:nvPr>
            <p:ph idx="1"/>
          </p:nvPr>
        </p:nvSpPr>
        <p:spPr/>
        <p:txBody>
          <a:bodyPr/>
          <a:lstStyle/>
          <a:p>
            <a:r>
              <a:rPr lang="tr-TR" dirty="0" smtClean="0"/>
              <a:t>Tanıma</a:t>
            </a:r>
          </a:p>
          <a:p>
            <a:r>
              <a:rPr lang="tr-TR" dirty="0" smtClean="0"/>
              <a:t>İhlal etmeme</a:t>
            </a:r>
          </a:p>
          <a:p>
            <a:r>
              <a:rPr lang="tr-TR" dirty="0" smtClean="0"/>
              <a:t>İhlalleri etkin şekilde soruşturma</a:t>
            </a:r>
          </a:p>
          <a:p>
            <a:pPr lvl="1"/>
            <a:r>
              <a:rPr lang="tr-TR" dirty="0" smtClean="0"/>
              <a:t>Soruşturma</a:t>
            </a:r>
          </a:p>
          <a:p>
            <a:pPr lvl="1"/>
            <a:r>
              <a:rPr lang="tr-TR" dirty="0" smtClean="0"/>
              <a:t>Cezalandırma</a:t>
            </a:r>
          </a:p>
          <a:p>
            <a:pPr lvl="1"/>
            <a:r>
              <a:rPr lang="tr-TR" dirty="0" smtClean="0"/>
              <a:t>Telafi etme</a:t>
            </a:r>
          </a:p>
          <a:p>
            <a:pPr lvl="1"/>
            <a:r>
              <a:rPr lang="tr-TR" dirty="0" smtClean="0"/>
              <a:t>Önleyici </a:t>
            </a:r>
            <a:r>
              <a:rPr lang="tr-TR" smtClean="0"/>
              <a:t>tedbirler alma</a:t>
            </a:r>
            <a:endParaRPr lang="tr-TR" dirty="0" smtClean="0"/>
          </a:p>
          <a:p>
            <a:r>
              <a:rPr lang="tr-TR" dirty="0" smtClean="0"/>
              <a:t>Denetleme</a:t>
            </a:r>
          </a:p>
          <a:p>
            <a:r>
              <a:rPr lang="tr-TR" dirty="0" smtClean="0"/>
              <a:t>Eğitme ve bilinçlendirme</a:t>
            </a:r>
            <a:endParaRPr lang="tr-TR" dirty="0"/>
          </a:p>
        </p:txBody>
      </p:sp>
    </p:spTree>
    <p:extLst>
      <p:ext uri="{BB962C8B-B14F-4D97-AF65-F5344CB8AC3E}">
        <p14:creationId xmlns:p14="http://schemas.microsoft.com/office/powerpoint/2010/main" val="138454326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905000"/>
            <a:ext cx="7543800" cy="2264229"/>
          </a:xfrm>
        </p:spPr>
        <p:txBody>
          <a:bodyPr/>
          <a:lstStyle/>
          <a:p>
            <a:r>
              <a:rPr lang="tr-TR" dirty="0" smtClean="0"/>
              <a:t>İNSAN HAKLARI</a:t>
            </a:r>
            <a:endParaRPr lang="tr-TR" dirty="0"/>
          </a:p>
        </p:txBody>
      </p:sp>
      <p:sp>
        <p:nvSpPr>
          <p:cNvPr id="3" name="Alt Başlık 2"/>
          <p:cNvSpPr>
            <a:spLocks noGrp="1"/>
          </p:cNvSpPr>
          <p:nvPr>
            <p:ph type="subTitle" idx="1"/>
          </p:nvPr>
        </p:nvSpPr>
        <p:spPr>
          <a:xfrm>
            <a:off x="685798" y="4332513"/>
            <a:ext cx="7467601" cy="1654629"/>
          </a:xfrm>
        </p:spPr>
        <p:txBody>
          <a:bodyPr>
            <a:noAutofit/>
          </a:bodyPr>
          <a:lstStyle/>
          <a:p>
            <a:r>
              <a:rPr lang="tr-TR" sz="4000" spc="-100" dirty="0" smtClean="0">
                <a:solidFill>
                  <a:schemeClr val="tx2"/>
                </a:solidFill>
                <a:latin typeface="+mj-lt"/>
                <a:ea typeface="+mj-ea"/>
                <a:cs typeface="+mj-cs"/>
              </a:rPr>
              <a:t>Uluslararası koruma ve </a:t>
            </a:r>
          </a:p>
          <a:p>
            <a:r>
              <a:rPr lang="tr-TR" sz="4000" spc="-100" dirty="0" smtClean="0">
                <a:solidFill>
                  <a:schemeClr val="tx2"/>
                </a:solidFill>
                <a:latin typeface="+mj-lt"/>
                <a:ea typeface="+mj-ea"/>
                <a:cs typeface="+mj-cs"/>
              </a:rPr>
              <a:t>Avrupa İnsan Hakları Mahkemesi</a:t>
            </a:r>
          </a:p>
          <a:p>
            <a:r>
              <a:rPr lang="tr-TR" sz="4000" spc="-100" dirty="0" smtClean="0">
                <a:solidFill>
                  <a:schemeClr val="tx2"/>
                </a:solidFill>
                <a:latin typeface="+mj-lt"/>
                <a:ea typeface="+mj-ea"/>
                <a:cs typeface="+mj-cs"/>
              </a:rPr>
              <a:t>(13.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2569329637"/>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Uluslar arası koruma</a:t>
            </a:r>
            <a:endParaRPr lang="tr-TR" dirty="0"/>
          </a:p>
        </p:txBody>
      </p:sp>
      <p:sp>
        <p:nvSpPr>
          <p:cNvPr id="3" name="İçerik Yer Tutucusu 2"/>
          <p:cNvSpPr>
            <a:spLocks noGrp="1"/>
          </p:cNvSpPr>
          <p:nvPr>
            <p:ph idx="1"/>
          </p:nvPr>
        </p:nvSpPr>
        <p:spPr/>
        <p:txBody>
          <a:bodyPr/>
          <a:lstStyle/>
          <a:p>
            <a:r>
              <a:rPr lang="tr-TR" dirty="0" smtClean="0"/>
              <a:t>Birleşmiş Milletler düzeyi</a:t>
            </a:r>
          </a:p>
          <a:p>
            <a:r>
              <a:rPr lang="tr-TR" dirty="0" smtClean="0"/>
              <a:t>Avrupa Konseyi düzeyi</a:t>
            </a:r>
            <a:endParaRPr lang="tr-TR" dirty="0"/>
          </a:p>
        </p:txBody>
      </p:sp>
    </p:spTree>
    <p:extLst>
      <p:ext uri="{BB962C8B-B14F-4D97-AF65-F5344CB8AC3E}">
        <p14:creationId xmlns:p14="http://schemas.microsoft.com/office/powerpoint/2010/main" val="31118029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Birleşmiş Milletler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BM antlaşması ile kurulan sistem</a:t>
            </a:r>
          </a:p>
          <a:p>
            <a:pPr lvl="1"/>
            <a:r>
              <a:rPr lang="tr-TR" dirty="0" smtClean="0"/>
              <a:t>Ekonomik ve Sosyal Konsey</a:t>
            </a:r>
          </a:p>
          <a:p>
            <a:pPr lvl="2"/>
            <a:r>
              <a:rPr lang="tr-TR" dirty="0" smtClean="0"/>
              <a:t>İnsan Hakları Komisyonu (1947)</a:t>
            </a:r>
          </a:p>
          <a:p>
            <a:pPr lvl="3"/>
            <a:r>
              <a:rPr lang="tr-TR" dirty="0"/>
              <a:t>3 yıl için seçilen 18 devlet temsilcisinden oluşur</a:t>
            </a:r>
          </a:p>
          <a:p>
            <a:pPr lvl="3"/>
            <a:r>
              <a:rPr lang="tr-TR" dirty="0"/>
              <a:t>İnsan hakları ihlali iddialarını inceler ve rapor hazırlar</a:t>
            </a:r>
          </a:p>
          <a:p>
            <a:pPr lvl="2"/>
            <a:r>
              <a:rPr lang="tr-TR" dirty="0" smtClean="0"/>
              <a:t>Kadınların Statüsü Komisyonu</a:t>
            </a:r>
          </a:p>
          <a:p>
            <a:r>
              <a:rPr lang="tr-TR" dirty="0" smtClean="0"/>
              <a:t>BM Sözleşmeleri ile kurulan sistem</a:t>
            </a:r>
          </a:p>
          <a:p>
            <a:pPr lvl="1"/>
            <a:r>
              <a:rPr lang="tr-TR" dirty="0"/>
              <a:t>İnsan Hakları Komitesi (1977</a:t>
            </a:r>
            <a:r>
              <a:rPr lang="tr-TR" dirty="0" smtClean="0"/>
              <a:t>)</a:t>
            </a:r>
          </a:p>
          <a:p>
            <a:pPr lvl="2"/>
            <a:r>
              <a:rPr lang="tr-TR" dirty="0"/>
              <a:t>Sivil ve Siyasi Haklar Sözleşmesi ile kurulmuştur. </a:t>
            </a:r>
          </a:p>
          <a:p>
            <a:pPr lvl="2"/>
            <a:r>
              <a:rPr lang="tr-TR" dirty="0" smtClean="0"/>
              <a:t>Dört temel görev</a:t>
            </a:r>
          </a:p>
          <a:p>
            <a:pPr lvl="3"/>
            <a:r>
              <a:rPr lang="tr-TR" dirty="0" smtClean="0"/>
              <a:t>Taraf devletlerin sözleşmeyi uygulayıp uygulamadıklarını denetlemek ve raporlamak</a:t>
            </a:r>
          </a:p>
          <a:p>
            <a:pPr lvl="3"/>
            <a:r>
              <a:rPr lang="tr-TR" dirty="0" smtClean="0"/>
              <a:t>Taraf devletlerin bir diğer devlet aleyhine şikayetlerini değerlendirmek</a:t>
            </a:r>
          </a:p>
          <a:p>
            <a:pPr lvl="3"/>
            <a:r>
              <a:rPr lang="tr-TR" dirty="0" smtClean="0"/>
              <a:t>Bireysel başvuruları karara bağlamak</a:t>
            </a:r>
          </a:p>
          <a:p>
            <a:pPr lvl="3"/>
            <a:r>
              <a:rPr lang="tr-TR" dirty="0" smtClean="0"/>
              <a:t>Sözleşmeyi yorumlamak</a:t>
            </a:r>
            <a:endParaRPr lang="tr-TR" dirty="0"/>
          </a:p>
          <a:p>
            <a:pPr lvl="1"/>
            <a:r>
              <a:rPr lang="tr-TR" dirty="0" smtClean="0"/>
              <a:t>İktisadi Sosyal ve Kültürel Haklar Komitesi</a:t>
            </a:r>
          </a:p>
          <a:p>
            <a:pPr lvl="1"/>
            <a:r>
              <a:rPr lang="tr-TR" dirty="0" smtClean="0"/>
              <a:t>Uluslar arası Çalışma Örgütü Komiteleri</a:t>
            </a:r>
          </a:p>
          <a:p>
            <a:pPr lvl="1"/>
            <a:r>
              <a:rPr lang="tr-TR" dirty="0" smtClean="0"/>
              <a:t>Diğer Komiteler</a:t>
            </a:r>
          </a:p>
          <a:p>
            <a:pPr lvl="2"/>
            <a:r>
              <a:rPr lang="tr-TR" dirty="0" smtClean="0"/>
              <a:t>Irk Ayrımcılığının Ortadan Kaldırılmasına Dair Komite (1969)</a:t>
            </a:r>
          </a:p>
          <a:p>
            <a:pPr lvl="2"/>
            <a:r>
              <a:rPr lang="tr-TR" dirty="0" smtClean="0"/>
              <a:t>İşkenceye Karşı Komite</a:t>
            </a:r>
          </a:p>
          <a:p>
            <a:pPr lvl="2"/>
            <a:r>
              <a:rPr lang="tr-TR" dirty="0" smtClean="0"/>
              <a:t>Kadının Statüsü Komisyonu</a:t>
            </a:r>
          </a:p>
          <a:p>
            <a:pPr lvl="2"/>
            <a:r>
              <a:rPr lang="tr-TR" dirty="0" smtClean="0"/>
              <a:t>Çocuk Hakları Sözleşmesi</a:t>
            </a:r>
          </a:p>
          <a:p>
            <a:endParaRPr lang="tr-TR" dirty="0"/>
          </a:p>
        </p:txBody>
      </p:sp>
    </p:spTree>
    <p:extLst>
      <p:ext uri="{BB962C8B-B14F-4D97-AF65-F5344CB8AC3E}">
        <p14:creationId xmlns:p14="http://schemas.microsoft.com/office/powerpoint/2010/main" val="293939418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İnsan Hakları Mahkemesi</a:t>
            </a:r>
            <a:endParaRPr lang="tr-TR" dirty="0"/>
          </a:p>
        </p:txBody>
      </p:sp>
      <p:sp>
        <p:nvSpPr>
          <p:cNvPr id="3" name="İçerik Yer Tutucusu 2"/>
          <p:cNvSpPr>
            <a:spLocks noGrp="1"/>
          </p:cNvSpPr>
          <p:nvPr>
            <p:ph idx="1"/>
          </p:nvPr>
        </p:nvSpPr>
        <p:spPr/>
        <p:txBody>
          <a:bodyPr>
            <a:normAutofit lnSpcReduction="10000"/>
          </a:bodyPr>
          <a:lstStyle/>
          <a:p>
            <a:r>
              <a:rPr lang="tr-TR" dirty="0" smtClean="0"/>
              <a:t>Avrupa İnsan Hakları Sözleşmesi (4 kasım 1950 roma)</a:t>
            </a:r>
          </a:p>
          <a:p>
            <a:pPr lvl="1"/>
            <a:r>
              <a:rPr lang="tr-TR" dirty="0" smtClean="0"/>
              <a:t>Yürürlük tarihi 3 Eylül 1953</a:t>
            </a:r>
          </a:p>
          <a:p>
            <a:pPr lvl="1"/>
            <a:r>
              <a:rPr lang="tr-TR" dirty="0" smtClean="0"/>
              <a:t>Türkiye 1954 yılında imzalamıştır</a:t>
            </a:r>
          </a:p>
          <a:p>
            <a:pPr lvl="1"/>
            <a:r>
              <a:rPr lang="tr-TR" dirty="0" smtClean="0"/>
              <a:t>1987 yılında bireysel başvuru hakkı</a:t>
            </a:r>
          </a:p>
          <a:p>
            <a:pPr lvl="1"/>
            <a:r>
              <a:rPr lang="tr-TR" dirty="0" smtClean="0"/>
              <a:t>1990 AİHM yargı yetkisinin kabulü</a:t>
            </a:r>
          </a:p>
          <a:p>
            <a:r>
              <a:rPr lang="tr-TR" dirty="0" smtClean="0"/>
              <a:t>Sözleşmenin koruma mekanizması: AİHM</a:t>
            </a:r>
          </a:p>
          <a:p>
            <a:r>
              <a:rPr lang="tr-TR" dirty="0" smtClean="0"/>
              <a:t>1998 11 </a:t>
            </a:r>
            <a:r>
              <a:rPr lang="tr-TR" dirty="0" err="1" smtClean="0"/>
              <a:t>nolu</a:t>
            </a:r>
            <a:r>
              <a:rPr lang="tr-TR" dirty="0" smtClean="0"/>
              <a:t> protokol ile tam zamanlı bir mahkemeye dönüştürülmüştür</a:t>
            </a:r>
          </a:p>
          <a:p>
            <a:pPr lvl="1"/>
            <a:r>
              <a:rPr lang="tr-TR" dirty="0" smtClean="0"/>
              <a:t>Taraf devlet sayısı kadar yargıçtan oluşur</a:t>
            </a:r>
          </a:p>
          <a:p>
            <a:pPr lvl="1"/>
            <a:r>
              <a:rPr lang="tr-TR" dirty="0" smtClean="0"/>
              <a:t>Organları</a:t>
            </a:r>
          </a:p>
          <a:p>
            <a:pPr lvl="2"/>
            <a:r>
              <a:rPr lang="tr-TR" dirty="0" smtClean="0"/>
              <a:t>Komiteler (3 üye – ön inceleme)</a:t>
            </a:r>
          </a:p>
          <a:p>
            <a:pPr lvl="2"/>
            <a:r>
              <a:rPr lang="tr-TR" dirty="0" smtClean="0"/>
              <a:t>Daireler  (7 üye )</a:t>
            </a:r>
          </a:p>
          <a:p>
            <a:pPr lvl="2"/>
            <a:r>
              <a:rPr lang="tr-TR" dirty="0" smtClean="0"/>
              <a:t>Büyük Daire  (temyiz yeri – 17 üye) </a:t>
            </a:r>
          </a:p>
          <a:p>
            <a:r>
              <a:rPr lang="tr-TR" dirty="0" smtClean="0"/>
              <a:t>AİHM’nin işlevi ulusal hukuka göre, tamamlayıcı ve ikincildir.</a:t>
            </a:r>
            <a:endParaRPr lang="tr-TR" dirty="0"/>
          </a:p>
        </p:txBody>
      </p:sp>
    </p:spTree>
    <p:extLst>
      <p:ext uri="{BB962C8B-B14F-4D97-AF65-F5344CB8AC3E}">
        <p14:creationId xmlns:p14="http://schemas.microsoft.com/office/powerpoint/2010/main" val="88955134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Başvuru şartları</a:t>
            </a:r>
            <a:endParaRPr lang="tr-TR" dirty="0"/>
          </a:p>
        </p:txBody>
      </p:sp>
      <p:sp>
        <p:nvSpPr>
          <p:cNvPr id="3" name="İçerik Yer Tutucusu 2"/>
          <p:cNvSpPr>
            <a:spLocks noGrp="1"/>
          </p:cNvSpPr>
          <p:nvPr>
            <p:ph idx="1"/>
          </p:nvPr>
        </p:nvSpPr>
        <p:spPr/>
        <p:txBody>
          <a:bodyPr/>
          <a:lstStyle/>
          <a:p>
            <a:r>
              <a:rPr lang="tr-TR" dirty="0" smtClean="0"/>
              <a:t>İç hukuk yollarının tüketilmesi</a:t>
            </a:r>
          </a:p>
          <a:p>
            <a:r>
              <a:rPr lang="tr-TR" dirty="0" smtClean="0"/>
              <a:t>İhlalin üzerinden 6 ay geçmemiş olması</a:t>
            </a:r>
          </a:p>
          <a:p>
            <a:r>
              <a:rPr lang="tr-TR" dirty="0" smtClean="0"/>
              <a:t>Sadece taraf devletlerin ihlalleri incelemeye alınır</a:t>
            </a:r>
          </a:p>
          <a:p>
            <a:r>
              <a:rPr lang="tr-TR" dirty="0" smtClean="0"/>
              <a:t>Sadece sözleşme kapsamındaki haklar için başvuruda bulunulabilir</a:t>
            </a:r>
            <a:endParaRPr lang="tr-TR" dirty="0"/>
          </a:p>
        </p:txBody>
      </p:sp>
    </p:spTree>
    <p:extLst>
      <p:ext uri="{BB962C8B-B14F-4D97-AF65-F5344CB8AC3E}">
        <p14:creationId xmlns:p14="http://schemas.microsoft.com/office/powerpoint/2010/main" val="2384654712"/>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Mahkemenin kararı</a:t>
            </a:r>
            <a:endParaRPr lang="tr-TR" dirty="0"/>
          </a:p>
        </p:txBody>
      </p:sp>
      <p:sp>
        <p:nvSpPr>
          <p:cNvPr id="3" name="İçerik Yer Tutucusu 2"/>
          <p:cNvSpPr>
            <a:spLocks noGrp="1"/>
          </p:cNvSpPr>
          <p:nvPr>
            <p:ph idx="1"/>
          </p:nvPr>
        </p:nvSpPr>
        <p:spPr/>
        <p:txBody>
          <a:bodyPr/>
          <a:lstStyle/>
          <a:p>
            <a:r>
              <a:rPr lang="tr-TR" dirty="0" smtClean="0"/>
              <a:t>Ön aşama</a:t>
            </a:r>
          </a:p>
          <a:p>
            <a:pPr lvl="1"/>
            <a:r>
              <a:rPr lang="tr-TR" dirty="0" smtClean="0"/>
              <a:t>Kabul edilemezlik (</a:t>
            </a:r>
            <a:r>
              <a:rPr lang="tr-TR" dirty="0" err="1" smtClean="0"/>
              <a:t>red</a:t>
            </a:r>
            <a:r>
              <a:rPr lang="tr-TR" dirty="0" smtClean="0"/>
              <a:t>)</a:t>
            </a:r>
          </a:p>
          <a:p>
            <a:pPr lvl="1"/>
            <a:r>
              <a:rPr lang="tr-TR" dirty="0" smtClean="0"/>
              <a:t>Kabul edilebilirlik</a:t>
            </a:r>
          </a:p>
          <a:p>
            <a:r>
              <a:rPr lang="tr-TR" dirty="0" smtClean="0"/>
              <a:t>Esastan inceleme</a:t>
            </a:r>
          </a:p>
          <a:p>
            <a:pPr lvl="1"/>
            <a:r>
              <a:rPr lang="tr-TR" dirty="0" smtClean="0"/>
              <a:t>İhlal var</a:t>
            </a:r>
          </a:p>
          <a:p>
            <a:pPr lvl="1"/>
            <a:r>
              <a:rPr lang="tr-TR" dirty="0" smtClean="0"/>
              <a:t>İhlal yok</a:t>
            </a:r>
          </a:p>
          <a:p>
            <a:r>
              <a:rPr lang="tr-TR" dirty="0" smtClean="0"/>
              <a:t>İhlal Kararı</a:t>
            </a:r>
          </a:p>
          <a:p>
            <a:pPr lvl="1"/>
            <a:r>
              <a:rPr lang="tr-TR" dirty="0" smtClean="0"/>
              <a:t>Tazminat </a:t>
            </a:r>
          </a:p>
          <a:p>
            <a:endParaRPr lang="tr-TR" dirty="0" smtClean="0"/>
          </a:p>
          <a:p>
            <a:endParaRPr lang="tr-TR" dirty="0"/>
          </a:p>
        </p:txBody>
      </p:sp>
    </p:spTree>
    <p:extLst>
      <p:ext uri="{BB962C8B-B14F-4D97-AF65-F5344CB8AC3E}">
        <p14:creationId xmlns:p14="http://schemas.microsoft.com/office/powerpoint/2010/main" val="349436633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Dostane çözüm</a:t>
            </a:r>
            <a:endParaRPr lang="tr-TR" dirty="0"/>
          </a:p>
        </p:txBody>
      </p:sp>
      <p:sp>
        <p:nvSpPr>
          <p:cNvPr id="3" name="İçerik Yer Tutucusu 2"/>
          <p:cNvSpPr>
            <a:spLocks noGrp="1"/>
          </p:cNvSpPr>
          <p:nvPr>
            <p:ph idx="1"/>
          </p:nvPr>
        </p:nvSpPr>
        <p:spPr/>
        <p:txBody>
          <a:bodyPr/>
          <a:lstStyle/>
          <a:p>
            <a:r>
              <a:rPr lang="tr-TR" dirty="0" smtClean="0"/>
              <a:t>Başvuru birey ile ihlal yaptığı iddia edilen taraf arasında, dava komite aşamasındayken dostane çözüme kavuşturulabilir</a:t>
            </a:r>
            <a:endParaRPr lang="tr-TR" dirty="0"/>
          </a:p>
        </p:txBody>
      </p:sp>
    </p:spTree>
    <p:extLst>
      <p:ext uri="{BB962C8B-B14F-4D97-AF65-F5344CB8AC3E}">
        <p14:creationId xmlns:p14="http://schemas.microsoft.com/office/powerpoint/2010/main" val="139627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EŞİTLİK</a:t>
            </a:r>
            <a:endParaRPr lang="tr-TR" dirty="0"/>
          </a:p>
        </p:txBody>
      </p:sp>
      <p:sp>
        <p:nvSpPr>
          <p:cNvPr id="3" name="İçerik Yer Tutucusu 2"/>
          <p:cNvSpPr>
            <a:spLocks noGrp="1"/>
          </p:cNvSpPr>
          <p:nvPr>
            <p:ph idx="1"/>
          </p:nvPr>
        </p:nvSpPr>
        <p:spPr/>
        <p:txBody>
          <a:bodyPr/>
          <a:lstStyle/>
          <a:p>
            <a:r>
              <a:rPr lang="tr-TR" dirty="0" smtClean="0"/>
              <a:t>İnsan hakları öncüllerinden biri de ahlaki eşitliktir.</a:t>
            </a:r>
          </a:p>
          <a:p>
            <a:r>
              <a:rPr lang="tr-TR" dirty="0" smtClean="0"/>
              <a:t>Doğuştan (veya sonradan edinilen) ne kadar farklılık olursa olsun, bütün insanlar eşit ahlaki değere sahiptir.</a:t>
            </a:r>
          </a:p>
          <a:p>
            <a:r>
              <a:rPr lang="tr-TR" dirty="0" smtClean="0"/>
              <a:t>İnsanî değer bakımından eşitlik</a:t>
            </a:r>
          </a:p>
          <a:p>
            <a:r>
              <a:rPr lang="tr-TR" dirty="0" smtClean="0"/>
              <a:t>Farklı cinsiyet, ırk, din veya sınıflara ait kimselere farklı ahlaki statü tanıyan ideolojilerle (liberal) insan hakları anlayışı bağdaşmaz.</a:t>
            </a:r>
          </a:p>
          <a:p>
            <a:r>
              <a:rPr lang="tr-TR" dirty="0" smtClean="0"/>
              <a:t>Hiçbir durum ve statü insan haklarının öznesi olma bakımından fark yaratmaz.</a:t>
            </a:r>
          </a:p>
          <a:p>
            <a:r>
              <a:rPr lang="tr-TR" dirty="0" smtClean="0"/>
              <a:t>İnsan haklarının eşitliği maddi-fiziki donanımlarını eşitlemek anlamında gelmez, herkesin insan onuruna eşit saygı gösterilmesi anlamındadır.</a:t>
            </a:r>
            <a:endParaRPr lang="tr-TR" dirty="0"/>
          </a:p>
        </p:txBody>
      </p:sp>
    </p:spTree>
    <p:extLst>
      <p:ext uri="{BB962C8B-B14F-4D97-AF65-F5344CB8AC3E}">
        <p14:creationId xmlns:p14="http://schemas.microsoft.com/office/powerpoint/2010/main" val="5587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Mutlak-</a:t>
            </a:r>
            <a:r>
              <a:rPr lang="tr-TR" dirty="0" err="1" smtClean="0"/>
              <a:t>Nisbi</a:t>
            </a:r>
            <a:r>
              <a:rPr lang="tr-TR" dirty="0" smtClean="0"/>
              <a:t> Eşitlik</a:t>
            </a:r>
            <a:endParaRPr lang="en-US" dirty="0"/>
          </a:p>
        </p:txBody>
      </p:sp>
      <p:sp>
        <p:nvSpPr>
          <p:cNvPr id="3" name="İçerik Yer Tutucusu 2"/>
          <p:cNvSpPr>
            <a:spLocks noGrp="1"/>
          </p:cNvSpPr>
          <p:nvPr>
            <p:ph idx="1"/>
          </p:nvPr>
        </p:nvSpPr>
        <p:spPr/>
        <p:txBody>
          <a:bodyPr/>
          <a:lstStyle/>
          <a:p>
            <a:r>
              <a:rPr lang="tr-TR" dirty="0" smtClean="0">
                <a:solidFill>
                  <a:srgbClr val="FF0000"/>
                </a:solidFill>
              </a:rPr>
              <a:t>MUTLAK EŞİTLİK: </a:t>
            </a:r>
            <a:r>
              <a:rPr lang="tr-TR" dirty="0" smtClean="0"/>
              <a:t>Hukuk kurallarının tüm insanlar için aynı olması. </a:t>
            </a:r>
          </a:p>
          <a:p>
            <a:pPr lvl="1"/>
            <a:r>
              <a:rPr lang="tr-TR" dirty="0" smtClean="0"/>
              <a:t>Örnek: Yaşam hakkından herkes aynı ölçü ve şekilde yararlanır</a:t>
            </a:r>
          </a:p>
          <a:p>
            <a:endParaRPr lang="tr-TR" dirty="0"/>
          </a:p>
          <a:p>
            <a:r>
              <a:rPr lang="tr-TR" dirty="0" smtClean="0">
                <a:solidFill>
                  <a:srgbClr val="FF0000"/>
                </a:solidFill>
              </a:rPr>
              <a:t>NİSBİ EŞİTLİK:</a:t>
            </a:r>
            <a:r>
              <a:rPr lang="tr-TR" dirty="0" smtClean="0"/>
              <a:t>  Aynı konumda olanların aynı hukuk kurallarına tabi olması. </a:t>
            </a:r>
          </a:p>
          <a:p>
            <a:pPr lvl="1"/>
            <a:r>
              <a:rPr lang="tr-TR" dirty="0" smtClean="0"/>
              <a:t>Örnek: sadece İİBF ve Hukuk mezunlarının kaymakam olabilmesi, eşitsizlik değildir.  Ancak, bir üniversitenin İİB F mezunlarına bu hakkın tanınmaması eşitsizlik olabilir.</a:t>
            </a:r>
          </a:p>
          <a:p>
            <a:endParaRPr lang="tr-TR" dirty="0" smtClean="0"/>
          </a:p>
        </p:txBody>
      </p:sp>
    </p:spTree>
    <p:extLst>
      <p:ext uri="{BB962C8B-B14F-4D97-AF65-F5344CB8AC3E}">
        <p14:creationId xmlns:p14="http://schemas.microsoft.com/office/powerpoint/2010/main" val="2723374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Pozitif-Negatif ayrımcılık</a:t>
            </a:r>
            <a:endParaRPr lang="en-US" dirty="0"/>
          </a:p>
        </p:txBody>
      </p:sp>
      <p:sp>
        <p:nvSpPr>
          <p:cNvPr id="3" name="İçerik Yer Tutucusu 2"/>
          <p:cNvSpPr>
            <a:spLocks noGrp="1"/>
          </p:cNvSpPr>
          <p:nvPr>
            <p:ph idx="1"/>
          </p:nvPr>
        </p:nvSpPr>
        <p:spPr/>
        <p:txBody>
          <a:bodyPr/>
          <a:lstStyle/>
          <a:p>
            <a:r>
              <a:rPr lang="tr-TR" dirty="0" smtClean="0">
                <a:solidFill>
                  <a:srgbClr val="FF0000"/>
                </a:solidFill>
              </a:rPr>
              <a:t>POZİTİF AYRIMCILIK: </a:t>
            </a:r>
            <a:r>
              <a:rPr lang="tr-TR" dirty="0" smtClean="0"/>
              <a:t>Eş düzeyde bulunan birey yada gruplar arasında birine daha fazla yarar ve çıkar sağlamak suretiyle avantajlı kılmaktır.</a:t>
            </a:r>
          </a:p>
          <a:p>
            <a:pPr lvl="1"/>
            <a:r>
              <a:rPr lang="tr-TR" dirty="0" smtClean="0"/>
              <a:t>Örnek: Bir işe alımda aynı puana sahip iki kişiden birisi cinsiyet/inanç/siyasi sebep </a:t>
            </a:r>
            <a:r>
              <a:rPr lang="tr-TR" dirty="0" err="1" smtClean="0"/>
              <a:t>vs</a:t>
            </a:r>
            <a:r>
              <a:rPr lang="tr-TR" dirty="0" smtClean="0"/>
              <a:t> nedenleriyle alınıyorsa bu pozitif ayrımcılıktır.</a:t>
            </a:r>
          </a:p>
          <a:p>
            <a:r>
              <a:rPr lang="tr-TR" dirty="0" smtClean="0">
                <a:solidFill>
                  <a:srgbClr val="FF0000"/>
                </a:solidFill>
              </a:rPr>
              <a:t>NEGATİF AYRIMCILIK: </a:t>
            </a:r>
            <a:r>
              <a:rPr lang="tr-TR" dirty="0"/>
              <a:t>Eş düzeyde bulunan birey yada gruplar arasında </a:t>
            </a:r>
            <a:r>
              <a:rPr lang="tr-TR" dirty="0" smtClean="0"/>
              <a:t>birini bazı haklardan yoksun bırakmak suretiyle dezavantajlı kılmaktır.</a:t>
            </a:r>
          </a:p>
          <a:p>
            <a:pPr lvl="1"/>
            <a:r>
              <a:rPr lang="tr-TR" dirty="0" smtClean="0"/>
              <a:t>Örnek: Belli bir grubun kamu görevlisi olmasına izin verilmemesi negatif ayrımcılıktır.</a:t>
            </a:r>
            <a:endParaRPr lang="en-US" dirty="0"/>
          </a:p>
        </p:txBody>
      </p:sp>
    </p:spTree>
    <p:extLst>
      <p:ext uri="{BB962C8B-B14F-4D97-AF65-F5344CB8AC3E}">
        <p14:creationId xmlns:p14="http://schemas.microsoft.com/office/powerpoint/2010/main" val="607385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ÖZGÜRLÜKLERİ</a:t>
            </a:r>
            <a:endParaRPr lang="tr-TR" dirty="0"/>
          </a:p>
        </p:txBody>
      </p:sp>
      <p:sp>
        <p:nvSpPr>
          <p:cNvPr id="3" name="İçerik Yer Tutucusu 2"/>
          <p:cNvSpPr>
            <a:spLocks noGrp="1"/>
          </p:cNvSpPr>
          <p:nvPr>
            <p:ph idx="1"/>
          </p:nvPr>
        </p:nvSpPr>
        <p:spPr/>
        <p:txBody>
          <a:bodyPr/>
          <a:lstStyle/>
          <a:p>
            <a:r>
              <a:rPr lang="tr-TR" dirty="0" smtClean="0"/>
              <a:t>Kamu, bir devlette  yaşayan insan topluluğunun bütünüdür.</a:t>
            </a:r>
          </a:p>
          <a:p>
            <a:r>
              <a:rPr lang="tr-TR" dirty="0" smtClean="0"/>
              <a:t>Bir şeyin kamuya ait olması, istisnasız toplumun tümüne  veya bütün bireylere ait olması demektir.</a:t>
            </a:r>
            <a:endParaRPr lang="tr-TR" dirty="0"/>
          </a:p>
          <a:p>
            <a:r>
              <a:rPr lang="tr-TR" dirty="0" smtClean="0"/>
              <a:t>Kamu özgürlükleri diğer haklar içinde ayrı ve üstün değer kazanır.</a:t>
            </a:r>
          </a:p>
          <a:p>
            <a:r>
              <a:rPr lang="tr-TR" dirty="0" smtClean="0"/>
              <a:t>Kamu özgürlükleri tabiri, daha çok temel haklar içindeki özgürlükleri diğerlerinden ayırt etmek için kullanılır.</a:t>
            </a:r>
          </a:p>
          <a:p>
            <a:r>
              <a:rPr lang="tr-TR" dirty="0" err="1" smtClean="0"/>
              <a:t>Münci</a:t>
            </a:r>
            <a:r>
              <a:rPr lang="tr-TR" dirty="0" smtClean="0"/>
              <a:t> </a:t>
            </a:r>
            <a:r>
              <a:rPr lang="tr-TR" dirty="0" err="1" smtClean="0"/>
              <a:t>Kapani</a:t>
            </a:r>
            <a:r>
              <a:rPr lang="tr-TR" dirty="0" smtClean="0"/>
              <a:t> ise, «insan </a:t>
            </a:r>
            <a:r>
              <a:rPr lang="tr-TR" dirty="0" err="1" smtClean="0"/>
              <a:t>hakları»nı</a:t>
            </a:r>
            <a:r>
              <a:rPr lang="tr-TR" dirty="0" smtClean="0"/>
              <a:t>  insanların sahip olması gereken ideal haklar listesi; kamu özgürlüklerini ise, bu ideal listenin devletçe tanınarak, pozitif hukukta düzenlenmiş, somut hali olarak tanımlar.</a:t>
            </a:r>
          </a:p>
        </p:txBody>
      </p:sp>
    </p:spTree>
    <p:extLst>
      <p:ext uri="{BB962C8B-B14F-4D97-AF65-F5344CB8AC3E}">
        <p14:creationId xmlns:p14="http://schemas.microsoft.com/office/powerpoint/2010/main" val="3403170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haklarının bulanıklığı</a:t>
            </a:r>
            <a:endParaRPr lang="en-US" dirty="0"/>
          </a:p>
        </p:txBody>
      </p:sp>
      <p:sp>
        <p:nvSpPr>
          <p:cNvPr id="3" name="İçerik Yer Tutucusu 2"/>
          <p:cNvSpPr>
            <a:spLocks noGrp="1"/>
          </p:cNvSpPr>
          <p:nvPr>
            <p:ph idx="1"/>
          </p:nvPr>
        </p:nvSpPr>
        <p:spPr/>
        <p:txBody>
          <a:bodyPr/>
          <a:lstStyle/>
          <a:p>
            <a:r>
              <a:rPr lang="tr-TR" dirty="0"/>
              <a:t>“Bir kavram ne zaman tehlikeli olur?” sorusu insan hakları ile toplum arasında kurulması gereken bağlantı ve bu bağlantının insan haklarına katkısı bakımından en doğru başlangıç olacaktır. </a:t>
            </a:r>
            <a:endParaRPr lang="tr-TR" dirty="0" smtClean="0"/>
          </a:p>
          <a:p>
            <a:r>
              <a:rPr lang="tr-TR" dirty="0" smtClean="0"/>
              <a:t>Cevap: “İçeriği </a:t>
            </a:r>
            <a:r>
              <a:rPr lang="tr-TR" dirty="0"/>
              <a:t>bulanık olduğu halde, herkes bu kavramı bildiğini sanınca” (</a:t>
            </a:r>
            <a:r>
              <a:rPr lang="tr-TR" dirty="0" err="1"/>
              <a:t>Kuçuradi</a:t>
            </a:r>
            <a:r>
              <a:rPr lang="tr-TR" dirty="0"/>
              <a:t>, 2009, s. 73). </a:t>
            </a:r>
          </a:p>
          <a:p>
            <a:endParaRPr lang="en-US" dirty="0"/>
          </a:p>
        </p:txBody>
      </p:sp>
    </p:spTree>
    <p:extLst>
      <p:ext uri="{BB962C8B-B14F-4D97-AF65-F5344CB8AC3E}">
        <p14:creationId xmlns:p14="http://schemas.microsoft.com/office/powerpoint/2010/main" val="2791928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hakları enflasyonu</a:t>
            </a:r>
            <a:endParaRPr lang="en-US" dirty="0"/>
          </a:p>
        </p:txBody>
      </p:sp>
      <p:sp>
        <p:nvSpPr>
          <p:cNvPr id="3" name="İçerik Yer Tutucusu 2"/>
          <p:cNvSpPr>
            <a:spLocks noGrp="1"/>
          </p:cNvSpPr>
          <p:nvPr>
            <p:ph idx="1"/>
          </p:nvPr>
        </p:nvSpPr>
        <p:spPr/>
        <p:txBody>
          <a:bodyPr>
            <a:normAutofit/>
          </a:bodyPr>
          <a:lstStyle/>
          <a:p>
            <a:r>
              <a:rPr lang="tr-TR" dirty="0" smtClean="0"/>
              <a:t>Son zamanlarda herhangi bir ismin sonuna «hakkı» tabirini getirmek suretiyle büyük bir insan hakları enflasyonu yaşanmaktadır.</a:t>
            </a:r>
          </a:p>
          <a:p>
            <a:r>
              <a:rPr lang="tr-TR" dirty="0" smtClean="0"/>
              <a:t>(İleride göreceğiz) bazı temel haklar ile sosyal-ekonomik ve katılımla ilgili temel haklar vardır.</a:t>
            </a:r>
          </a:p>
          <a:p>
            <a:r>
              <a:rPr lang="tr-TR" dirty="0" smtClean="0"/>
              <a:t>Yeni bir insan hakkı diye sunulan, ya bir temel hakkın türevidir ya da temel hakların birleşimidir.</a:t>
            </a:r>
          </a:p>
          <a:p>
            <a:pPr lvl="1"/>
            <a:r>
              <a:rPr lang="tr-TR" dirty="0" smtClean="0"/>
              <a:t>Örnek: Gıda hakkı </a:t>
            </a:r>
            <a:r>
              <a:rPr lang="tr-TR" dirty="0" smtClean="0">
                <a:sym typeface="Wingdings" panose="05000000000000000000" pitchFamily="2" charset="2"/>
              </a:rPr>
              <a:t> sağlık hakkının bir parçasıdır</a:t>
            </a:r>
          </a:p>
          <a:p>
            <a:pPr lvl="1"/>
            <a:r>
              <a:rPr lang="tr-TR" dirty="0" smtClean="0">
                <a:sym typeface="Wingdings" panose="05000000000000000000" pitchFamily="2" charset="2"/>
              </a:rPr>
              <a:t>Basın özgürlüğü  düşünce ve ifade özgürlüğünün bir kullanım şeklidir</a:t>
            </a:r>
          </a:p>
          <a:p>
            <a:pPr lvl="1"/>
            <a:r>
              <a:rPr lang="tr-TR" dirty="0" smtClean="0">
                <a:sym typeface="Wingdings" panose="05000000000000000000" pitchFamily="2" charset="2"/>
              </a:rPr>
              <a:t>Protesto hakkı  </a:t>
            </a:r>
            <a:r>
              <a:rPr lang="tr-TR" dirty="0">
                <a:sym typeface="Wingdings" panose="05000000000000000000" pitchFamily="2" charset="2"/>
              </a:rPr>
              <a:t>düşünce ve ifade </a:t>
            </a:r>
            <a:r>
              <a:rPr lang="tr-TR" dirty="0" smtClean="0">
                <a:sym typeface="Wingdings" panose="05000000000000000000" pitchFamily="2" charset="2"/>
              </a:rPr>
              <a:t>özgürlüğü + kendini geliştirme hakkı + toplanma hakkı</a:t>
            </a:r>
          </a:p>
          <a:p>
            <a:r>
              <a:rPr lang="tr-TR" dirty="0" smtClean="0">
                <a:sym typeface="Wingdings" panose="05000000000000000000" pitchFamily="2" charset="2"/>
              </a:rPr>
              <a:t>Kavramları doğru kullanmak gerekir</a:t>
            </a:r>
            <a:endParaRPr lang="en-US" dirty="0"/>
          </a:p>
        </p:txBody>
      </p:sp>
    </p:spTree>
    <p:extLst>
      <p:ext uri="{BB962C8B-B14F-4D97-AF65-F5344CB8AC3E}">
        <p14:creationId xmlns:p14="http://schemas.microsoft.com/office/powerpoint/2010/main" val="1932705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HAKLARI</a:t>
            </a:r>
            <a:endParaRPr lang="tr-TR" dirty="0"/>
          </a:p>
        </p:txBody>
      </p:sp>
      <p:sp>
        <p:nvSpPr>
          <p:cNvPr id="3" name="İçerik Yer Tutucusu 2"/>
          <p:cNvSpPr>
            <a:spLocks noGrp="1"/>
          </p:cNvSpPr>
          <p:nvPr>
            <p:ph idx="1"/>
          </p:nvPr>
        </p:nvSpPr>
        <p:spPr/>
        <p:txBody>
          <a:bodyPr/>
          <a:lstStyle/>
          <a:p>
            <a:r>
              <a:rPr lang="tr-TR" dirty="0" smtClean="0"/>
              <a:t>İnsan hakları modern çağda, siyasal baskıdan korunmak amacı içinde ortaya çıkmış bir kavramdır.</a:t>
            </a:r>
          </a:p>
          <a:p>
            <a:r>
              <a:rPr lang="tr-TR" dirty="0" smtClean="0"/>
              <a:t>Günümüzde, insanlar bu kavramı, kendi zihinlerinde olması gerekenleri yüklemek ve iyi olan </a:t>
            </a:r>
            <a:r>
              <a:rPr lang="tr-TR" dirty="0" err="1" smtClean="0"/>
              <a:t>herşeyi</a:t>
            </a:r>
            <a:r>
              <a:rPr lang="tr-TR" dirty="0" smtClean="0"/>
              <a:t> bu kavrama atfederek kullanmaktadır.</a:t>
            </a:r>
          </a:p>
          <a:p>
            <a:r>
              <a:rPr lang="tr-TR" dirty="0" smtClean="0"/>
              <a:t>Bu durum insan haklarının üstün ve bağlayıcı ahlaki gücünün zayıflamasına ve insan hakları söyleminin sıradanlaşmasına neden olmaktadır.</a:t>
            </a:r>
          </a:p>
          <a:p>
            <a:r>
              <a:rPr lang="tr-TR" dirty="0" smtClean="0"/>
              <a:t>İnsan hakları ahlaki iddia ve taleplerdir. Bu sebeple hukuktan önce gelir.</a:t>
            </a:r>
          </a:p>
          <a:p>
            <a:endParaRPr lang="tr-TR" dirty="0"/>
          </a:p>
        </p:txBody>
      </p:sp>
    </p:spTree>
    <p:extLst>
      <p:ext uri="{BB962C8B-B14F-4D97-AF65-F5344CB8AC3E}">
        <p14:creationId xmlns:p14="http://schemas.microsoft.com/office/powerpoint/2010/main" val="3555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93217" y="457200"/>
            <a:ext cx="3078051" cy="5715000"/>
          </a:xfrm>
        </p:spPr>
        <p:txBody>
          <a:bodyPr/>
          <a:lstStyle/>
          <a:p>
            <a:r>
              <a:rPr lang="tr-TR" sz="4000" dirty="0" smtClean="0"/>
              <a:t>Güncel/</a:t>
            </a:r>
            <a:br>
              <a:rPr lang="tr-TR" sz="4000" dirty="0" smtClean="0"/>
            </a:br>
            <a:r>
              <a:rPr lang="tr-TR" sz="4000" dirty="0" smtClean="0"/>
              <a:t>evrensel mesele olarak ortaya çıkışı</a:t>
            </a:r>
            <a:endParaRPr lang="tr-TR" sz="4000" dirty="0"/>
          </a:p>
        </p:txBody>
      </p:sp>
      <p:sp>
        <p:nvSpPr>
          <p:cNvPr id="3" name="İçerik Yer Tutucusu 2"/>
          <p:cNvSpPr>
            <a:spLocks noGrp="1"/>
          </p:cNvSpPr>
          <p:nvPr>
            <p:ph idx="1"/>
          </p:nvPr>
        </p:nvSpPr>
        <p:spPr>
          <a:xfrm>
            <a:off x="457199" y="457200"/>
            <a:ext cx="4565561" cy="5714999"/>
          </a:xfrm>
          <a:solidFill>
            <a:schemeClr val="bg1"/>
          </a:solidFill>
        </p:spPr>
        <p:txBody>
          <a:bodyPr>
            <a:normAutofit fontScale="92500"/>
          </a:bodyPr>
          <a:lstStyle/>
          <a:p>
            <a:r>
              <a:rPr lang="tr-TR" dirty="0" smtClean="0"/>
              <a:t>Günümüzde insan haklarının tanınması ve korunması, anayasal demokratik sistemin esaslarından kabul edilmektedir.</a:t>
            </a:r>
          </a:p>
          <a:p>
            <a:r>
              <a:rPr lang="tr-TR" dirty="0" smtClean="0"/>
              <a:t>İnsan hakları öğretisi, devlet iktidarının sınırlandırılması ve bireyin devlet karşısında korunması esasına dayanır.</a:t>
            </a:r>
          </a:p>
          <a:p>
            <a:r>
              <a:rPr lang="tr-TR" dirty="0" smtClean="0"/>
              <a:t>Evrensel boyutlara ulaşması özellikle 2. Dünya Savaşı sonrası olmuştur.</a:t>
            </a:r>
          </a:p>
          <a:p>
            <a:r>
              <a:rPr lang="tr-TR" dirty="0" smtClean="0"/>
              <a:t>Dünya savaşının ağır tahribatından sonra Birleşmiş Milletler (BM) bir barış projesi olarak ortaya çıkmıştır (1945)</a:t>
            </a:r>
          </a:p>
          <a:p>
            <a:r>
              <a:rPr lang="tr-TR" dirty="0" smtClean="0"/>
              <a:t>İNSAN HAKLARI EVERENSEL BİLDİRGESİ (İHEB-1948)</a:t>
            </a:r>
          </a:p>
          <a:p>
            <a:r>
              <a:rPr lang="tr-TR" dirty="0" smtClean="0"/>
              <a:t>Ve takip eden çok sayıda beynelmilel ve bölgesel sözleşme ile insan hakları evrensel bir mesele kabul edilmektedir.</a:t>
            </a:r>
            <a:endParaRPr lang="tr-TR" dirty="0"/>
          </a:p>
        </p:txBody>
      </p:sp>
    </p:spTree>
    <p:extLst>
      <p:ext uri="{BB962C8B-B14F-4D97-AF65-F5344CB8AC3E}">
        <p14:creationId xmlns:p14="http://schemas.microsoft.com/office/powerpoint/2010/main" val="3793447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a:bodyPr>
          <a:lstStyle/>
          <a:p>
            <a:r>
              <a:rPr lang="tr-TR" dirty="0"/>
              <a:t>Ancak insan haklarının pratikte etkili olabilmesi ancak hukuken tanınmasına bağlıdır. Öte yandan insan haklarının varlığı hukuken tanınmaya bağlı değildir</a:t>
            </a:r>
            <a:r>
              <a:rPr lang="tr-TR" dirty="0" smtClean="0"/>
              <a:t>.</a:t>
            </a:r>
          </a:p>
          <a:p>
            <a:r>
              <a:rPr lang="tr-TR" dirty="0" smtClean="0"/>
              <a:t>Haklar ve özgürlükler, yürürlükteki hukuka indirgenemez. Ancak özgül içeriğinin belirlenmesinde pozitivist ölçüt göz ardı edilemez.</a:t>
            </a:r>
            <a:endParaRPr lang="tr-TR" dirty="0"/>
          </a:p>
          <a:p>
            <a:r>
              <a:rPr lang="tr-TR" dirty="0" smtClean="0"/>
              <a:t>Anayasa, yasa ve uluslararası belgelerde insan haklarına yer verilmesi, zaten var olan hakların tanınması ve ilan edilmesi demektir.</a:t>
            </a:r>
          </a:p>
          <a:p>
            <a:r>
              <a:rPr lang="tr-TR" dirty="0" smtClean="0"/>
              <a:t>İnsan hakları ilkesel olarak devlete karşı ileri sürülen  haklar olması sebebiyle siyasi niteliktedir. İçeriği ahlakidir.</a:t>
            </a:r>
          </a:p>
          <a:p>
            <a:r>
              <a:rPr lang="tr-TR" dirty="0" smtClean="0"/>
              <a:t>İnsan hakları «insanların hakkı» ile karıştırılmamalıdır.</a:t>
            </a:r>
          </a:p>
          <a:p>
            <a:r>
              <a:rPr lang="tr-TR" dirty="0"/>
              <a:t> </a:t>
            </a:r>
            <a:r>
              <a:rPr lang="tr-TR" dirty="0" smtClean="0"/>
              <a:t>insan hakları da haktır ancak haklar kümesinde özel bir yere sahiptir.  Hiyerarşik olarak en üstte yer alır</a:t>
            </a:r>
          </a:p>
          <a:p>
            <a:r>
              <a:rPr lang="tr-TR" dirty="0" smtClean="0"/>
              <a:t>İnsan hakları bir vatandaşlığın değil, sırf insan olmanın sonucudur.</a:t>
            </a:r>
            <a:endParaRPr lang="en-US" dirty="0"/>
          </a:p>
        </p:txBody>
      </p:sp>
    </p:spTree>
    <p:extLst>
      <p:ext uri="{BB962C8B-B14F-4D97-AF65-F5344CB8AC3E}">
        <p14:creationId xmlns:p14="http://schemas.microsoft.com/office/powerpoint/2010/main" val="804848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İnsan haklarının korunması, başka siyasi amaçlardan önce gelir.</a:t>
            </a:r>
          </a:p>
          <a:p>
            <a:r>
              <a:rPr lang="tr-TR" dirty="0" err="1" smtClean="0"/>
              <a:t>Dworkin’in</a:t>
            </a:r>
            <a:r>
              <a:rPr lang="tr-TR" dirty="0" smtClean="0"/>
              <a:t> «koz» metaforunda olduğu gibi, iskambilde kozun diğer kağıtları yendiği gibi, insan hakları ekonomik kalkınma, çoğunluğun mutluluğu gibi değerleri yener.</a:t>
            </a:r>
          </a:p>
          <a:p>
            <a:r>
              <a:rPr lang="tr-TR" dirty="0" smtClean="0"/>
              <a:t>İnsan hakları bireylere asgari ve onurlu bir yaşam sürebilmeleri için zorunlu şartları sağlar.</a:t>
            </a:r>
          </a:p>
          <a:p>
            <a:r>
              <a:rPr lang="tr-TR" dirty="0" smtClean="0"/>
              <a:t>İnsan hakları, bireylere pozitif yararlar sağlamaktan çok, siyasal baskıdan, devlet baskısından onları korumak için vardır.</a:t>
            </a:r>
            <a:endParaRPr lang="en-US" dirty="0"/>
          </a:p>
        </p:txBody>
      </p:sp>
    </p:spTree>
    <p:extLst>
      <p:ext uri="{BB962C8B-B14F-4D97-AF65-F5344CB8AC3E}">
        <p14:creationId xmlns:p14="http://schemas.microsoft.com/office/powerpoint/2010/main" val="984007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noAutofit/>
          </a:bodyPr>
          <a:lstStyle/>
          <a:p>
            <a:r>
              <a:rPr lang="tr-TR" sz="4000" spc="-100" dirty="0" smtClean="0">
                <a:solidFill>
                  <a:schemeClr val="tx2"/>
                </a:solidFill>
                <a:latin typeface="+mj-lt"/>
                <a:ea typeface="+mj-ea"/>
                <a:cs typeface="+mj-cs"/>
              </a:rPr>
              <a:t>Tarihsel süreç</a:t>
            </a:r>
            <a:endParaRPr lang="tr-TR" sz="4000" spc="-100" dirty="0">
              <a:solidFill>
                <a:schemeClr val="tx2"/>
              </a:solidFill>
              <a:latin typeface="+mj-lt"/>
              <a:ea typeface="+mj-ea"/>
              <a:cs typeface="+mj-cs"/>
            </a:endParaRPr>
          </a:p>
          <a:p>
            <a:r>
              <a:rPr lang="tr-TR" sz="4000" spc="-100" dirty="0" smtClean="0">
                <a:solidFill>
                  <a:schemeClr val="tx2"/>
                </a:solidFill>
                <a:latin typeface="+mj-lt"/>
                <a:ea typeface="+mj-ea"/>
                <a:cs typeface="+mj-cs"/>
              </a:rPr>
              <a:t>(3. </a:t>
            </a:r>
            <a:r>
              <a:rPr lang="tr-TR" sz="4000" spc="-100" dirty="0">
                <a:solidFill>
                  <a:schemeClr val="tx2"/>
                </a:solidFill>
                <a:latin typeface="+mj-lt"/>
                <a:ea typeface="+mj-ea"/>
                <a:cs typeface="+mj-cs"/>
              </a:rPr>
              <a:t>Hafta)</a:t>
            </a:r>
          </a:p>
        </p:txBody>
      </p:sp>
    </p:spTree>
    <p:extLst>
      <p:ext uri="{BB962C8B-B14F-4D97-AF65-F5344CB8AC3E}">
        <p14:creationId xmlns:p14="http://schemas.microsoft.com/office/powerpoint/2010/main" val="4153358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Başlangıç</a:t>
            </a:r>
            <a:endParaRPr lang="en-US" dirty="0"/>
          </a:p>
        </p:txBody>
      </p:sp>
      <p:sp>
        <p:nvSpPr>
          <p:cNvPr id="3" name="İçerik Yer Tutucusu 2"/>
          <p:cNvSpPr>
            <a:spLocks noGrp="1"/>
          </p:cNvSpPr>
          <p:nvPr>
            <p:ph idx="1"/>
          </p:nvPr>
        </p:nvSpPr>
        <p:spPr/>
        <p:txBody>
          <a:bodyPr/>
          <a:lstStyle/>
          <a:p>
            <a:pPr lvl="0"/>
            <a:r>
              <a:rPr lang="tr-TR" dirty="0"/>
              <a:t>İnsan hakları kavramı, herkesin her yerde ve her zaman dokunulamaz bir takım hakları olduğu varsayımına dayanır.</a:t>
            </a:r>
          </a:p>
          <a:p>
            <a:pPr lvl="0"/>
            <a:r>
              <a:rPr lang="tr-TR" dirty="0"/>
              <a:t>İnsan hakları ve kamu özgürlüklerinin korunmasındaki temel amaç bireyin sınırsız devlet iktidarına karşı korunmasıdır. </a:t>
            </a:r>
          </a:p>
          <a:p>
            <a:pPr lvl="0"/>
            <a:r>
              <a:rPr lang="tr-TR" dirty="0"/>
              <a:t>Bu özelliğin doğal sonucu olarak da, örneğin, bir devletin insan haklarının hiçbir türünü veya bir kısmını tanımamış olması kişilerin bu haklara sahip oldukları gerçeğini ortadan kaldırmayacaktır.</a:t>
            </a:r>
          </a:p>
          <a:p>
            <a:endParaRPr lang="en-US" dirty="0"/>
          </a:p>
        </p:txBody>
      </p:sp>
    </p:spTree>
    <p:extLst>
      <p:ext uri="{BB962C8B-B14F-4D97-AF65-F5344CB8AC3E}">
        <p14:creationId xmlns:p14="http://schemas.microsoft.com/office/powerpoint/2010/main" val="653676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İlkçağ toplumları</a:t>
            </a:r>
            <a:endParaRPr lang="en-US" dirty="0"/>
          </a:p>
        </p:txBody>
      </p:sp>
      <p:sp>
        <p:nvSpPr>
          <p:cNvPr id="3" name="İçerik Yer Tutucusu 2"/>
          <p:cNvSpPr>
            <a:spLocks noGrp="1"/>
          </p:cNvSpPr>
          <p:nvPr>
            <p:ph idx="1"/>
          </p:nvPr>
        </p:nvSpPr>
        <p:spPr/>
        <p:txBody>
          <a:bodyPr/>
          <a:lstStyle/>
          <a:p>
            <a:r>
              <a:rPr lang="tr-TR" dirty="0" smtClean="0"/>
              <a:t>Bugünkü anlamıyla insan hakları modern çağa (MS 18. yy) aittir</a:t>
            </a:r>
          </a:p>
          <a:p>
            <a:r>
              <a:rPr lang="tr-TR" dirty="0" smtClean="0"/>
              <a:t>Sümerler dünyada ilk devlet ve hukuk düzeninin kurucusudur</a:t>
            </a:r>
          </a:p>
          <a:p>
            <a:r>
              <a:rPr lang="tr-TR" dirty="0" err="1" smtClean="0"/>
              <a:t>Asurlar’da</a:t>
            </a:r>
            <a:r>
              <a:rPr lang="tr-TR" dirty="0" smtClean="0"/>
              <a:t> </a:t>
            </a:r>
            <a:r>
              <a:rPr lang="tr-TR" dirty="0" err="1" smtClean="0"/>
              <a:t>Hammurabi</a:t>
            </a:r>
            <a:r>
              <a:rPr lang="tr-TR" dirty="0" smtClean="0"/>
              <a:t> yasaları bir araya getirerek, hepsini yazılı bir şekilde ilan etmiştir. </a:t>
            </a:r>
          </a:p>
          <a:p>
            <a:r>
              <a:rPr lang="tr-TR" dirty="0" smtClean="0"/>
              <a:t>Hukuk kurallarının yazılı hale getirilmesi ve bunun tüm halkın bilgisine sunulması, hukuk güvenliğinin başlangıcıdır.</a:t>
            </a:r>
          </a:p>
          <a:p>
            <a:r>
              <a:rPr lang="tr-TR" dirty="0" smtClean="0"/>
              <a:t>İlkçağ toplumları soylular-halk-köleler olmak üzere keskin bir kasta dayanıyordu.</a:t>
            </a:r>
          </a:p>
          <a:p>
            <a:r>
              <a:rPr lang="tr-TR" dirty="0" smtClean="0"/>
              <a:t>Zaman zaman ileri sürülen eşitlik görüşleri,  bu dönemde insan hakları açısından önemlidir.</a:t>
            </a:r>
            <a:endParaRPr lang="en-US" dirty="0"/>
          </a:p>
        </p:txBody>
      </p:sp>
    </p:spTree>
    <p:extLst>
      <p:ext uri="{BB962C8B-B14F-4D97-AF65-F5344CB8AC3E}">
        <p14:creationId xmlns:p14="http://schemas.microsoft.com/office/powerpoint/2010/main" val="13774458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Ortaçağ</a:t>
            </a:r>
            <a:endParaRPr lang="en-US" dirty="0"/>
          </a:p>
        </p:txBody>
      </p:sp>
      <p:sp>
        <p:nvSpPr>
          <p:cNvPr id="3" name="İçerik Yer Tutucusu 2"/>
          <p:cNvSpPr>
            <a:spLocks noGrp="1"/>
          </p:cNvSpPr>
          <p:nvPr>
            <p:ph idx="1"/>
          </p:nvPr>
        </p:nvSpPr>
        <p:spPr/>
        <p:txBody>
          <a:bodyPr/>
          <a:lstStyle/>
          <a:p>
            <a:r>
              <a:rPr lang="tr-TR" dirty="0" smtClean="0"/>
              <a:t>Ortaçağ Batı dünyası açısından Kiliseyle özdeştir.</a:t>
            </a:r>
          </a:p>
          <a:p>
            <a:r>
              <a:rPr lang="tr-TR" dirty="0" smtClean="0"/>
              <a:t>Dinin bütün siyaset-ekonomi-toplumsal hayatta etkili olduğu bir dönemdir.</a:t>
            </a:r>
          </a:p>
          <a:p>
            <a:r>
              <a:rPr lang="tr-TR" dirty="0" err="1" smtClean="0"/>
              <a:t>Kilise’den</a:t>
            </a:r>
            <a:r>
              <a:rPr lang="tr-TR" dirty="0" smtClean="0"/>
              <a:t> izinsiz ve onun görüşleri dışında bir fikir yürütülmesi mümkün değildir</a:t>
            </a:r>
          </a:p>
          <a:p>
            <a:r>
              <a:rPr lang="tr-TR" dirty="0" smtClean="0"/>
              <a:t>İslam adalet olgusunu öne çıkarmıştır.</a:t>
            </a:r>
          </a:p>
          <a:p>
            <a:r>
              <a:rPr lang="tr-TR" dirty="0" smtClean="0"/>
              <a:t>İslam’da eşitlik kavramı da önemlidir. Ancak kadın-erkek eşitliği meselesi sorunludur. Kölelik </a:t>
            </a:r>
            <a:r>
              <a:rPr lang="tr-TR" dirty="0" err="1" smtClean="0"/>
              <a:t>İslamda</a:t>
            </a:r>
            <a:r>
              <a:rPr lang="tr-TR" dirty="0" smtClean="0"/>
              <a:t> kaldırılmamıştır.</a:t>
            </a:r>
          </a:p>
          <a:p>
            <a:r>
              <a:rPr lang="tr-TR" dirty="0" smtClean="0"/>
              <a:t>İslam </a:t>
            </a:r>
            <a:r>
              <a:rPr lang="tr-TR" dirty="0" err="1" smtClean="0"/>
              <a:t>rönensansı</a:t>
            </a:r>
            <a:r>
              <a:rPr lang="tr-TR" dirty="0" smtClean="0"/>
              <a:t> dışında Batı ve Doğu dünyası büyük bir düşünce durgunluğu içindedir (Ortaçağ karanlığı)</a:t>
            </a:r>
            <a:endParaRPr lang="en-US" dirty="0"/>
          </a:p>
        </p:txBody>
      </p:sp>
    </p:spTree>
    <p:extLst>
      <p:ext uri="{BB962C8B-B14F-4D97-AF65-F5344CB8AC3E}">
        <p14:creationId xmlns:p14="http://schemas.microsoft.com/office/powerpoint/2010/main" val="1362385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Yeniçağ</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Akılcılığın öne çıktığı bir dönemdir</a:t>
            </a:r>
          </a:p>
          <a:p>
            <a:r>
              <a:rPr lang="tr-TR" dirty="0" smtClean="0"/>
              <a:t>Hugo </a:t>
            </a:r>
            <a:r>
              <a:rPr lang="tr-TR" dirty="0" err="1" smtClean="0"/>
              <a:t>Grotius</a:t>
            </a:r>
            <a:r>
              <a:rPr lang="tr-TR" dirty="0" smtClean="0"/>
              <a:t>, hukuku insan aklının ürünü görerek, bütün insanlar için ortak haklardan söz etmiştir.</a:t>
            </a:r>
          </a:p>
          <a:p>
            <a:r>
              <a:rPr lang="tr-TR" dirty="0" smtClean="0"/>
              <a:t>Thomas </a:t>
            </a:r>
            <a:r>
              <a:rPr lang="tr-TR" dirty="0" err="1" smtClean="0"/>
              <a:t>Hobbes</a:t>
            </a:r>
            <a:r>
              <a:rPr lang="tr-TR" dirty="0" smtClean="0"/>
              <a:t>,  toplum sözleşmesi fikrini geliştirmiştir.  Özgürlüğü toplum sözleşmesinin sınırları içinde açıklamıştır.</a:t>
            </a:r>
          </a:p>
          <a:p>
            <a:r>
              <a:rPr lang="tr-TR" dirty="0" smtClean="0"/>
              <a:t>John Locke, insanlar düzensizliklerden kaynaklanan sakıncaları gidermek için devleti kurmuşlardır.  Devletin temel amacı, insanların yaşam ve mülkiyet haklarını korumaktır.</a:t>
            </a:r>
          </a:p>
          <a:p>
            <a:pPr lvl="1"/>
            <a:r>
              <a:rPr lang="tr-TR" dirty="0" smtClean="0"/>
              <a:t>İnsanın insan olarak sahip olduğu haklardan söz eder. Devletin görevini insanların özgürlüğünü sağlamak olduğu üzerinde durur.</a:t>
            </a:r>
          </a:p>
          <a:p>
            <a:r>
              <a:rPr lang="tr-TR" dirty="0" smtClean="0"/>
              <a:t>Montesquieu,  toplumları ve devletleri incelemiş, en ideal hükümet sisteminin devlet gücünün ayrı ellerde toplandığı, «kuvvetler ayrılığı» sistemi olarak ileri sürmüştür.</a:t>
            </a:r>
          </a:p>
          <a:p>
            <a:r>
              <a:rPr lang="tr-TR" dirty="0" err="1" smtClean="0"/>
              <a:t>Voltaire</a:t>
            </a:r>
            <a:r>
              <a:rPr lang="tr-TR" dirty="0" smtClean="0"/>
              <a:t>, hukuk devleti ve laiklik üzerine düşünceler geliştirmiş, hoşgörüyü öven yazılar yazmıştır.</a:t>
            </a:r>
          </a:p>
          <a:p>
            <a:r>
              <a:rPr lang="tr-TR" dirty="0" smtClean="0"/>
              <a:t>Jean </a:t>
            </a:r>
            <a:r>
              <a:rPr lang="tr-TR" dirty="0" err="1" smtClean="0"/>
              <a:t>Jacques</a:t>
            </a:r>
            <a:r>
              <a:rPr lang="tr-TR" dirty="0" smtClean="0"/>
              <a:t> Rousseau,  insanların doğuştan gelen eşitlik ve aynı haklara sahip olması gerektiği fikri üzerinde durmuştur.</a:t>
            </a:r>
          </a:p>
          <a:p>
            <a:endParaRPr lang="en-US" dirty="0"/>
          </a:p>
        </p:txBody>
      </p:sp>
    </p:spTree>
    <p:extLst>
      <p:ext uri="{BB962C8B-B14F-4D97-AF65-F5344CB8AC3E}">
        <p14:creationId xmlns:p14="http://schemas.microsoft.com/office/powerpoint/2010/main" val="3752497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İngiltere’de insan hakları belgeleri</a:t>
            </a:r>
            <a:endParaRPr lang="en-US" dirty="0"/>
          </a:p>
        </p:txBody>
      </p:sp>
      <p:sp>
        <p:nvSpPr>
          <p:cNvPr id="3" name="İçerik Yer Tutucusu 2"/>
          <p:cNvSpPr>
            <a:spLocks noGrp="1"/>
          </p:cNvSpPr>
          <p:nvPr>
            <p:ph idx="1"/>
          </p:nvPr>
        </p:nvSpPr>
        <p:spPr/>
        <p:txBody>
          <a:bodyPr/>
          <a:lstStyle/>
          <a:p>
            <a:r>
              <a:rPr lang="tr-TR" dirty="0" smtClean="0"/>
              <a:t>1215 </a:t>
            </a:r>
            <a:r>
              <a:rPr lang="tr-TR" dirty="0" err="1" smtClean="0"/>
              <a:t>Magna</a:t>
            </a:r>
            <a:r>
              <a:rPr lang="tr-TR" dirty="0" smtClean="0"/>
              <a:t> Carta </a:t>
            </a:r>
            <a:r>
              <a:rPr lang="tr-TR" dirty="0" err="1" smtClean="0"/>
              <a:t>Libertatum</a:t>
            </a:r>
            <a:endParaRPr lang="tr-TR" dirty="0" smtClean="0"/>
          </a:p>
          <a:p>
            <a:pPr lvl="0"/>
            <a:r>
              <a:rPr lang="tr-TR" dirty="0"/>
              <a:t>1628 tarihli </a:t>
            </a:r>
            <a:r>
              <a:rPr lang="tr-TR" i="1" dirty="0" err="1"/>
              <a:t>Petition</a:t>
            </a:r>
            <a:r>
              <a:rPr lang="tr-TR" i="1" dirty="0"/>
              <a:t> of </a:t>
            </a:r>
            <a:r>
              <a:rPr lang="tr-TR" i="1" dirty="0" err="1"/>
              <a:t>Rights</a:t>
            </a:r>
            <a:r>
              <a:rPr lang="tr-TR" i="1" dirty="0"/>
              <a:t> </a:t>
            </a:r>
            <a:r>
              <a:rPr lang="tr-TR" dirty="0"/>
              <a:t>(Haklar Dilekçesi)</a:t>
            </a:r>
          </a:p>
          <a:p>
            <a:r>
              <a:rPr lang="tr-TR" dirty="0"/>
              <a:t>1679 tarihli </a:t>
            </a:r>
            <a:r>
              <a:rPr lang="tr-TR" i="1" dirty="0" err="1"/>
              <a:t>Habeas</a:t>
            </a:r>
            <a:r>
              <a:rPr lang="tr-TR" i="1" dirty="0"/>
              <a:t> </a:t>
            </a:r>
            <a:r>
              <a:rPr lang="tr-TR" i="1" dirty="0" err="1"/>
              <a:t>Corpus</a:t>
            </a:r>
            <a:r>
              <a:rPr lang="tr-TR" i="1" dirty="0"/>
              <a:t> </a:t>
            </a:r>
            <a:r>
              <a:rPr lang="tr-TR" i="1" dirty="0" smtClean="0"/>
              <a:t>Yasası</a:t>
            </a:r>
          </a:p>
          <a:p>
            <a:r>
              <a:rPr lang="en-US" dirty="0"/>
              <a:t>1689 </a:t>
            </a:r>
            <a:r>
              <a:rPr lang="en-US" dirty="0" err="1"/>
              <a:t>tarihli</a:t>
            </a:r>
            <a:r>
              <a:rPr lang="en-US" dirty="0"/>
              <a:t> </a:t>
            </a:r>
            <a:r>
              <a:rPr lang="en-US" i="1" dirty="0"/>
              <a:t>Bill of Rights </a:t>
            </a:r>
            <a:r>
              <a:rPr lang="en-US" dirty="0"/>
              <a:t>(</a:t>
            </a:r>
            <a:r>
              <a:rPr lang="en-US" dirty="0" err="1"/>
              <a:t>Haklar</a:t>
            </a:r>
            <a:r>
              <a:rPr lang="en-US" dirty="0"/>
              <a:t> </a:t>
            </a:r>
            <a:r>
              <a:rPr lang="en-US" dirty="0" err="1"/>
              <a:t>Bildirisi</a:t>
            </a:r>
            <a:r>
              <a:rPr lang="en-US" dirty="0"/>
              <a:t>/</a:t>
            </a:r>
            <a:r>
              <a:rPr lang="en-US" dirty="0" err="1"/>
              <a:t>Yasası</a:t>
            </a:r>
            <a:r>
              <a:rPr lang="en-US" dirty="0"/>
              <a:t>)</a:t>
            </a:r>
            <a:endParaRPr lang="tr-TR" dirty="0" smtClean="0"/>
          </a:p>
          <a:p>
            <a:endParaRPr lang="en-US" dirty="0"/>
          </a:p>
        </p:txBody>
      </p:sp>
    </p:spTree>
    <p:extLst>
      <p:ext uri="{BB962C8B-B14F-4D97-AF65-F5344CB8AC3E}">
        <p14:creationId xmlns:p14="http://schemas.microsoft.com/office/powerpoint/2010/main" val="8536011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1215 </a:t>
            </a:r>
            <a:r>
              <a:rPr lang="tr-TR" dirty="0" err="1" smtClean="0"/>
              <a:t>Magna</a:t>
            </a:r>
            <a:r>
              <a:rPr lang="tr-TR" dirty="0" smtClean="0"/>
              <a:t> Carta </a:t>
            </a:r>
            <a:r>
              <a:rPr lang="tr-TR" dirty="0" err="1" smtClean="0"/>
              <a:t>Libertatum</a:t>
            </a:r>
            <a:endParaRPr lang="en-US" dirty="0"/>
          </a:p>
        </p:txBody>
      </p:sp>
      <p:sp>
        <p:nvSpPr>
          <p:cNvPr id="3" name="İçerik Yer Tutucusu 2"/>
          <p:cNvSpPr>
            <a:spLocks noGrp="1"/>
          </p:cNvSpPr>
          <p:nvPr>
            <p:ph idx="1"/>
          </p:nvPr>
        </p:nvSpPr>
        <p:spPr/>
        <p:txBody>
          <a:bodyPr>
            <a:normAutofit fontScale="92500" lnSpcReduction="10000"/>
          </a:bodyPr>
          <a:lstStyle/>
          <a:p>
            <a:r>
              <a:rPr lang="tr-TR" dirty="0" err="1" smtClean="0"/>
              <a:t>Magna</a:t>
            </a:r>
            <a:r>
              <a:rPr lang="tr-TR" dirty="0" smtClean="0"/>
              <a:t> Carta </a:t>
            </a:r>
            <a:r>
              <a:rPr lang="tr-TR" dirty="0" err="1" smtClean="0"/>
              <a:t>Libertatum</a:t>
            </a:r>
            <a:r>
              <a:rPr lang="tr-TR" dirty="0" smtClean="0"/>
              <a:t> (Büyük Özgürlükler Şartı)</a:t>
            </a:r>
          </a:p>
          <a:p>
            <a:r>
              <a:rPr lang="tr-TR" dirty="0"/>
              <a:t>Kral Yurtsuz John, baronlarla girdiği mücadeleden yenik çıkmış ve onların </a:t>
            </a:r>
            <a:r>
              <a:rPr lang="tr-TR" dirty="0" smtClean="0"/>
              <a:t>dayattığı koşulları </a:t>
            </a:r>
            <a:r>
              <a:rPr lang="tr-TR" dirty="0"/>
              <a:t>kabul etmiştir. </a:t>
            </a:r>
            <a:endParaRPr lang="tr-TR" dirty="0" smtClean="0"/>
          </a:p>
          <a:p>
            <a:r>
              <a:rPr lang="tr-TR" dirty="0" smtClean="0"/>
              <a:t>İki </a:t>
            </a:r>
            <a:r>
              <a:rPr lang="tr-TR" dirty="0"/>
              <a:t>tarafın </a:t>
            </a:r>
            <a:r>
              <a:rPr lang="tr-TR" dirty="0" err="1"/>
              <a:t>Runnymede’de</a:t>
            </a:r>
            <a:r>
              <a:rPr lang="tr-TR" dirty="0"/>
              <a:t> imzaladığı bu belge, feodal beylerin (</a:t>
            </a:r>
            <a:r>
              <a:rPr lang="tr-TR" dirty="0" smtClean="0"/>
              <a:t>baronların) haklarını </a:t>
            </a:r>
            <a:r>
              <a:rPr lang="tr-TR" dirty="0"/>
              <a:t>korumak ve </a:t>
            </a:r>
            <a:r>
              <a:rPr lang="tr-TR" dirty="0" err="1" smtClean="0"/>
              <a:t>güvencelemek</a:t>
            </a:r>
            <a:r>
              <a:rPr lang="tr-TR" dirty="0" smtClean="0"/>
              <a:t> amacıyla şekillenmiş </a:t>
            </a:r>
            <a:r>
              <a:rPr lang="tr-TR" dirty="0"/>
              <a:t>olsa da, ortaya çıkan sonuç bu dar amacı aşan nitelikte olmuştur.</a:t>
            </a:r>
          </a:p>
          <a:p>
            <a:r>
              <a:rPr lang="tr-TR" dirty="0" smtClean="0"/>
              <a:t>Buna göre</a:t>
            </a:r>
          </a:p>
          <a:p>
            <a:pPr lvl="1"/>
            <a:r>
              <a:rPr lang="tr-TR" dirty="0" smtClean="0"/>
              <a:t>Kral </a:t>
            </a:r>
            <a:r>
              <a:rPr lang="tr-TR" i="1" dirty="0"/>
              <a:t>Genel Meclis</a:t>
            </a:r>
            <a:r>
              <a:rPr lang="tr-TR" dirty="0"/>
              <a:t>’in izni olmadıkça, vergi </a:t>
            </a:r>
            <a:r>
              <a:rPr lang="tr-TR" dirty="0" smtClean="0"/>
              <a:t>toplayamayacaktır</a:t>
            </a:r>
          </a:p>
          <a:p>
            <a:pPr lvl="1"/>
            <a:r>
              <a:rPr lang="tr-TR" dirty="0" smtClean="0"/>
              <a:t>Suç </a:t>
            </a:r>
            <a:r>
              <a:rPr lang="tr-TR" dirty="0"/>
              <a:t>ve cezalar arasında orantılı </a:t>
            </a:r>
            <a:r>
              <a:rPr lang="tr-TR" dirty="0" smtClean="0"/>
              <a:t>olacaktır</a:t>
            </a:r>
          </a:p>
          <a:p>
            <a:pPr lvl="1"/>
            <a:r>
              <a:rPr lang="tr-TR" dirty="0" smtClean="0"/>
              <a:t>Doğru </a:t>
            </a:r>
            <a:r>
              <a:rPr lang="tr-TR" dirty="0"/>
              <a:t>ve güvenilir deliller olmadıkça hiç </a:t>
            </a:r>
            <a:r>
              <a:rPr lang="tr-TR" dirty="0" smtClean="0"/>
              <a:t>kimse </a:t>
            </a:r>
            <a:r>
              <a:rPr lang="tr-TR" dirty="0"/>
              <a:t>dava </a:t>
            </a:r>
            <a:r>
              <a:rPr lang="tr-TR" dirty="0" smtClean="0"/>
              <a:t>edilemeyecektir</a:t>
            </a:r>
          </a:p>
          <a:p>
            <a:pPr lvl="1"/>
            <a:r>
              <a:rPr lang="tr-TR" dirty="0" smtClean="0"/>
              <a:t>Yasalara </a:t>
            </a:r>
            <a:r>
              <a:rPr lang="tr-TR" dirty="0"/>
              <a:t>uygun verilmiş bir karar olmadıkça hiç kimse </a:t>
            </a:r>
            <a:r>
              <a:rPr lang="tr-TR" dirty="0" smtClean="0"/>
              <a:t>tutuklanamayacak</a:t>
            </a:r>
            <a:r>
              <a:rPr lang="tr-TR" dirty="0"/>
              <a:t>, hapse atılamayacak, mal ve mülkünden mahrum bırakılamayacak, sürgüne </a:t>
            </a:r>
            <a:r>
              <a:rPr lang="tr-TR" dirty="0" smtClean="0"/>
              <a:t>yollanamayacak</a:t>
            </a:r>
          </a:p>
          <a:p>
            <a:pPr lvl="1"/>
            <a:r>
              <a:rPr lang="tr-TR" dirty="0" smtClean="0"/>
              <a:t>Kimse herhangi </a:t>
            </a:r>
            <a:r>
              <a:rPr lang="tr-TR" dirty="0"/>
              <a:t>biçimde kötü muameleye maruz </a:t>
            </a:r>
            <a:r>
              <a:rPr lang="tr-TR" dirty="0" smtClean="0"/>
              <a:t>bırakılamayacaktır</a:t>
            </a:r>
            <a:endParaRPr lang="tr-TR" dirty="0"/>
          </a:p>
          <a:p>
            <a:endParaRPr lang="en-US" dirty="0"/>
          </a:p>
        </p:txBody>
      </p:sp>
    </p:spTree>
    <p:extLst>
      <p:ext uri="{BB962C8B-B14F-4D97-AF65-F5344CB8AC3E}">
        <p14:creationId xmlns:p14="http://schemas.microsoft.com/office/powerpoint/2010/main" val="33522292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1628 tarihli </a:t>
            </a:r>
            <a:r>
              <a:rPr lang="tr-TR" dirty="0" err="1" smtClean="0"/>
              <a:t>Petition</a:t>
            </a:r>
            <a:r>
              <a:rPr lang="tr-TR" dirty="0" smtClean="0"/>
              <a:t> of </a:t>
            </a:r>
            <a:r>
              <a:rPr lang="tr-TR" dirty="0" err="1" smtClean="0"/>
              <a:t>Rights</a:t>
            </a:r>
            <a:r>
              <a:rPr lang="tr-TR" dirty="0" smtClean="0"/>
              <a:t> (Haklar Dilekçesi)</a:t>
            </a:r>
            <a:endParaRPr lang="tr-TR" dirty="0"/>
          </a:p>
        </p:txBody>
      </p:sp>
      <p:sp>
        <p:nvSpPr>
          <p:cNvPr id="3" name="İçerik Yer Tutucusu 2"/>
          <p:cNvSpPr>
            <a:spLocks noGrp="1"/>
          </p:cNvSpPr>
          <p:nvPr>
            <p:ph idx="1"/>
          </p:nvPr>
        </p:nvSpPr>
        <p:spPr>
          <a:xfrm>
            <a:off x="457200" y="1815920"/>
            <a:ext cx="7620000" cy="4584879"/>
          </a:xfrm>
        </p:spPr>
        <p:txBody>
          <a:bodyPr>
            <a:normAutofit/>
          </a:bodyPr>
          <a:lstStyle/>
          <a:p>
            <a:pPr lvl="0"/>
            <a:r>
              <a:rPr lang="tr-TR" dirty="0"/>
              <a:t>Parlamentonun izni olmaksızın vergi konulamaz ve vergi oranları </a:t>
            </a:r>
            <a:r>
              <a:rPr lang="tr-TR" dirty="0" smtClean="0"/>
              <a:t>yükseltilemez </a:t>
            </a:r>
            <a:endParaRPr lang="tr-TR" dirty="0"/>
          </a:p>
          <a:p>
            <a:pPr lvl="0"/>
            <a:r>
              <a:rPr lang="tr-TR" dirty="0" err="1"/>
              <a:t>Magna</a:t>
            </a:r>
            <a:r>
              <a:rPr lang="tr-TR" dirty="0"/>
              <a:t> </a:t>
            </a:r>
            <a:r>
              <a:rPr lang="tr-TR" dirty="0" err="1"/>
              <a:t>Carta’nın</a:t>
            </a:r>
            <a:r>
              <a:rPr lang="tr-TR" dirty="0"/>
              <a:t> belirttiği gibi, kimse keyfî biçimde yakalanamaz ve hapse atılamaz.</a:t>
            </a:r>
          </a:p>
          <a:p>
            <a:pPr lvl="0"/>
            <a:r>
              <a:rPr lang="tr-TR" dirty="0"/>
              <a:t>Görüldüğü gibi, Haklar Dilekçesi, </a:t>
            </a:r>
            <a:r>
              <a:rPr lang="tr-TR" dirty="0" err="1"/>
              <a:t>Magna</a:t>
            </a:r>
            <a:r>
              <a:rPr lang="tr-TR" dirty="0"/>
              <a:t> </a:t>
            </a:r>
            <a:r>
              <a:rPr lang="tr-TR" dirty="0" err="1"/>
              <a:t>Carta’nın</a:t>
            </a:r>
            <a:r>
              <a:rPr lang="tr-TR" dirty="0"/>
              <a:t> öngördüğü iki önemli hususu, </a:t>
            </a:r>
            <a:r>
              <a:rPr lang="tr-TR" dirty="0" err="1"/>
              <a:t>Magna</a:t>
            </a:r>
            <a:r>
              <a:rPr lang="tr-TR" dirty="0"/>
              <a:t> </a:t>
            </a:r>
            <a:r>
              <a:rPr lang="tr-TR" dirty="0" err="1"/>
              <a:t>Carta’ya</a:t>
            </a:r>
            <a:r>
              <a:rPr lang="tr-TR" dirty="0"/>
              <a:t> açıkça atıfta bulunarak, yinelemiştir.</a:t>
            </a:r>
          </a:p>
          <a:p>
            <a:pPr lvl="0"/>
            <a:endParaRPr lang="tr-TR" dirty="0"/>
          </a:p>
        </p:txBody>
      </p:sp>
    </p:spTree>
    <p:extLst>
      <p:ext uri="{BB962C8B-B14F-4D97-AF65-F5344CB8AC3E}">
        <p14:creationId xmlns:p14="http://schemas.microsoft.com/office/powerpoint/2010/main" val="325180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20744" y="3013656"/>
            <a:ext cx="2819400" cy="3119907"/>
          </a:xfrm>
        </p:spPr>
        <p:txBody>
          <a:bodyPr>
            <a:normAutofit/>
          </a:bodyPr>
          <a:lstStyle/>
          <a:p>
            <a:r>
              <a:rPr lang="tr-TR" sz="4000" dirty="0" smtClean="0"/>
              <a:t>İNSAN HAKLARINA </a:t>
            </a:r>
            <a:br>
              <a:rPr lang="tr-TR" sz="4000" dirty="0" smtClean="0"/>
            </a:br>
            <a:r>
              <a:rPr lang="tr-TR" sz="4000" dirty="0" smtClean="0"/>
              <a:t>KARŞIT BAKIŞ</a:t>
            </a:r>
            <a:endParaRPr lang="tr-TR" sz="4000" dirty="0"/>
          </a:p>
        </p:txBody>
      </p:sp>
      <p:sp>
        <p:nvSpPr>
          <p:cNvPr id="3" name="İçerik Yer Tutucusu 2"/>
          <p:cNvSpPr>
            <a:spLocks noGrp="1"/>
          </p:cNvSpPr>
          <p:nvPr>
            <p:ph idx="1"/>
          </p:nvPr>
        </p:nvSpPr>
        <p:spPr>
          <a:xfrm>
            <a:off x="457199" y="457200"/>
            <a:ext cx="5106474" cy="5750417"/>
          </a:xfrm>
          <a:solidFill>
            <a:schemeClr val="bg1"/>
          </a:solidFill>
        </p:spPr>
        <p:txBody>
          <a:bodyPr>
            <a:normAutofit lnSpcReduction="10000"/>
          </a:bodyPr>
          <a:lstStyle/>
          <a:p>
            <a:r>
              <a:rPr lang="tr-TR" dirty="0" smtClean="0"/>
              <a:t>14 Mayıs 2006 tarihinde İngiltere’de Sunday </a:t>
            </a:r>
            <a:r>
              <a:rPr lang="tr-TR" dirty="0" err="1" smtClean="0"/>
              <a:t>Telegraph</a:t>
            </a:r>
            <a:r>
              <a:rPr lang="tr-TR" dirty="0" smtClean="0"/>
              <a:t> gazetesi 1998 tarihli İnsan Hakları Kanununu eleştirerek, bu yasanın «teröristlerin ve dolandırıcıların barınağı» olduğunu </a:t>
            </a:r>
            <a:r>
              <a:rPr lang="tr-TR" dirty="0" err="1" smtClean="0"/>
              <a:t>idda</a:t>
            </a:r>
            <a:r>
              <a:rPr lang="tr-TR" dirty="0" smtClean="0"/>
              <a:t> etmiştir.</a:t>
            </a:r>
          </a:p>
          <a:p>
            <a:pPr marL="114300" indent="0">
              <a:buNone/>
            </a:pPr>
            <a:r>
              <a:rPr lang="tr-TR" dirty="0"/>
              <a:t>http://www.telegraph.co.uk/news/uknews/1518302/The-Criminals-Rights-Act-1998.html</a:t>
            </a:r>
            <a:endParaRPr lang="tr-TR" dirty="0" smtClean="0"/>
          </a:p>
          <a:p>
            <a:r>
              <a:rPr lang="tr-TR" dirty="0" smtClean="0"/>
              <a:t>İnsan hakları savunucularının daha ziyade suçluların haklarını savunduğu iddiaları söz konusudur: </a:t>
            </a:r>
          </a:p>
          <a:p>
            <a:pPr marL="114300" indent="0">
              <a:buNone/>
            </a:pPr>
            <a:r>
              <a:rPr lang="tr-TR" dirty="0" smtClean="0"/>
              <a:t>«Keyfi güç kullanımı karşısında temel koruma sağlamak yerine; insan hakları polisleri, istihbarat servislerini ve diğer yönetim organlarını ulusu korumak için yapılması gerektiğine inandıkları işi yapmaktan alıkoyan yasal uydurmalardır.»</a:t>
            </a:r>
          </a:p>
          <a:p>
            <a:endParaRPr lang="tr-TR" dirty="0"/>
          </a:p>
          <a:p>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921" y="334852"/>
            <a:ext cx="3169622" cy="2084831"/>
          </a:xfrm>
          <a:prstGeom prst="rect">
            <a:avLst/>
          </a:prstGeom>
        </p:spPr>
      </p:pic>
    </p:spTree>
    <p:extLst>
      <p:ext uri="{BB962C8B-B14F-4D97-AF65-F5344CB8AC3E}">
        <p14:creationId xmlns:p14="http://schemas.microsoft.com/office/powerpoint/2010/main" val="2562182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s-ES" dirty="0"/>
              <a:t>1679 tarihli Habeas Corpus Yasası</a:t>
            </a:r>
          </a:p>
        </p:txBody>
      </p:sp>
      <p:sp>
        <p:nvSpPr>
          <p:cNvPr id="3" name="İçerik Yer Tutucusu 2"/>
          <p:cNvSpPr>
            <a:spLocks noGrp="1"/>
          </p:cNvSpPr>
          <p:nvPr>
            <p:ph idx="1"/>
          </p:nvPr>
        </p:nvSpPr>
        <p:spPr/>
        <p:txBody>
          <a:bodyPr/>
          <a:lstStyle/>
          <a:p>
            <a:r>
              <a:rPr lang="tr-TR" dirty="0" smtClean="0"/>
              <a:t>Sözcük anlamı ‘bedenine sahipsin’ şeklinde çevrilebilecek </a:t>
            </a:r>
            <a:r>
              <a:rPr lang="tr-TR" dirty="0" err="1" smtClean="0"/>
              <a:t>habeas</a:t>
            </a:r>
            <a:r>
              <a:rPr lang="tr-TR" dirty="0" smtClean="0"/>
              <a:t> </a:t>
            </a:r>
            <a:r>
              <a:rPr lang="tr-TR" dirty="0" err="1" smtClean="0"/>
              <a:t>corpus</a:t>
            </a:r>
            <a:r>
              <a:rPr lang="tr-TR" dirty="0" smtClean="0"/>
              <a:t>, gözaltında tutulan kişiden sorumlu görevliye, bu kişiyi mahkeme önüne çıkarması yönünde verilen emirname anlamına gelmektedir </a:t>
            </a:r>
          </a:p>
          <a:p>
            <a:r>
              <a:rPr lang="tr-TR" dirty="0" smtClean="0"/>
              <a:t>Günümüzde gözaltına alınan kişinin bir yargıç önüne çıkarılma hakkı anlaşılmaktadır.</a:t>
            </a:r>
          </a:p>
          <a:p>
            <a:endParaRPr lang="en-US" dirty="0"/>
          </a:p>
        </p:txBody>
      </p:sp>
    </p:spTree>
    <p:extLst>
      <p:ext uri="{BB962C8B-B14F-4D97-AF65-F5344CB8AC3E}">
        <p14:creationId xmlns:p14="http://schemas.microsoft.com/office/powerpoint/2010/main" val="1274797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1689 </a:t>
            </a:r>
            <a:r>
              <a:rPr lang="tr-TR" dirty="0" smtClean="0"/>
              <a:t>tarihli Bill of </a:t>
            </a:r>
            <a:r>
              <a:rPr lang="tr-TR" dirty="0" err="1" smtClean="0"/>
              <a:t>Rights</a:t>
            </a:r>
            <a:r>
              <a:rPr lang="tr-TR" dirty="0" smtClean="0"/>
              <a:t> (Haklar Bildirisi/Yasası)</a:t>
            </a:r>
            <a:endParaRPr lang="tr-TR" dirty="0"/>
          </a:p>
        </p:txBody>
      </p:sp>
      <p:sp>
        <p:nvSpPr>
          <p:cNvPr id="3" name="İçerik Yer Tutucusu 2"/>
          <p:cNvSpPr>
            <a:spLocks noGrp="1"/>
          </p:cNvSpPr>
          <p:nvPr>
            <p:ph idx="1"/>
          </p:nvPr>
        </p:nvSpPr>
        <p:spPr/>
        <p:txBody>
          <a:bodyPr/>
          <a:lstStyle/>
          <a:p>
            <a:r>
              <a:rPr lang="tr-TR" dirty="0" smtClean="0"/>
              <a:t>Parlamentodaki tartışmalar ve görüşmeler, parlamentodan başka hiçbir yerde ya da mahkemede suçlama veya soruşturma konusu yapılamaz; konuşma özgürlüğü vardır (yasama sorumsuzluğu).</a:t>
            </a:r>
          </a:p>
          <a:p>
            <a:r>
              <a:rPr lang="tr-TR" dirty="0" smtClean="0"/>
              <a:t>Parlamento’nun onayı olmadan, yasaların iptal edilmesi veya yürütülmesinin engellenmesi mümkün olmayıp yasa dışıdır.</a:t>
            </a:r>
          </a:p>
          <a:p>
            <a:r>
              <a:rPr lang="tr-TR" dirty="0" smtClean="0"/>
              <a:t>Parlamento’nun onayı olmadan vergi toplanması mümkün değildir.</a:t>
            </a:r>
          </a:p>
          <a:p>
            <a:r>
              <a:rPr lang="tr-TR" dirty="0" smtClean="0"/>
              <a:t>Barış zamanında, parlamentonun onayı olmadan sürekli bir ordunun kurulması ve hazır bulundurulması yasa dışıdır.</a:t>
            </a:r>
          </a:p>
          <a:p>
            <a:r>
              <a:rPr lang="tr-TR" dirty="0" smtClean="0"/>
              <a:t>Krala dilekçe yazmak uyrukların hakkıdır. Bu dilekçelerin krala sunulmasından dolayı yapılan tutuklamalar ve kovuşturmalar yasa dışıdır.</a:t>
            </a:r>
            <a:endParaRPr lang="tr-TR" dirty="0"/>
          </a:p>
        </p:txBody>
      </p:sp>
    </p:spTree>
    <p:extLst>
      <p:ext uri="{BB962C8B-B14F-4D97-AF65-F5344CB8AC3E}">
        <p14:creationId xmlns:p14="http://schemas.microsoft.com/office/powerpoint/2010/main" val="42549943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ABD’de insan hakları hareketi</a:t>
            </a:r>
            <a:endParaRPr lang="en-US" dirty="0"/>
          </a:p>
        </p:txBody>
      </p:sp>
      <p:sp>
        <p:nvSpPr>
          <p:cNvPr id="3" name="İçerik Yer Tutucusu 2"/>
          <p:cNvSpPr>
            <a:spLocks noGrp="1"/>
          </p:cNvSpPr>
          <p:nvPr>
            <p:ph idx="1"/>
          </p:nvPr>
        </p:nvSpPr>
        <p:spPr/>
        <p:txBody>
          <a:bodyPr/>
          <a:lstStyle/>
          <a:p>
            <a:r>
              <a:rPr lang="tr-TR" dirty="0" smtClean="0"/>
              <a:t>Amerika kıtasındaki İngiliz kolonileri bağımsızlıklarını ilan etmek üzere bir araya gelmişlerdir. </a:t>
            </a:r>
          </a:p>
          <a:p>
            <a:r>
              <a:rPr lang="tr-TR" dirty="0" smtClean="0"/>
              <a:t>4 Temmuz 1776 tarihinde ABD Bağımsızlık Bildirgesi yayınlanmıştır.</a:t>
            </a:r>
          </a:p>
          <a:p>
            <a:r>
              <a:rPr lang="tr-TR" dirty="0" smtClean="0"/>
              <a:t>İnsan haklarıyla ilgili 3 önemli gelişme</a:t>
            </a:r>
          </a:p>
          <a:p>
            <a:pPr lvl="1"/>
            <a:r>
              <a:rPr lang="tr-TR" dirty="0" smtClean="0"/>
              <a:t>1776 Virginia Anayasası (</a:t>
            </a:r>
            <a:r>
              <a:rPr lang="tr-TR" dirty="0" err="1" smtClean="0"/>
              <a:t>Virgina</a:t>
            </a:r>
            <a:r>
              <a:rPr lang="tr-TR" dirty="0" smtClean="0"/>
              <a:t> Haklar Bildirgesi)</a:t>
            </a:r>
          </a:p>
          <a:p>
            <a:pPr lvl="1"/>
            <a:r>
              <a:rPr lang="tr-TR" dirty="0" smtClean="0"/>
              <a:t>1787 ABD Anayasası</a:t>
            </a:r>
          </a:p>
          <a:p>
            <a:pPr lvl="1"/>
            <a:r>
              <a:rPr lang="tr-TR" dirty="0" smtClean="0"/>
              <a:t>1789 Bill of </a:t>
            </a:r>
            <a:r>
              <a:rPr lang="tr-TR" dirty="0" err="1" smtClean="0"/>
              <a:t>Rights</a:t>
            </a:r>
            <a:endParaRPr lang="en-US" dirty="0"/>
          </a:p>
        </p:txBody>
      </p:sp>
    </p:spTree>
    <p:extLst>
      <p:ext uri="{BB962C8B-B14F-4D97-AF65-F5344CB8AC3E}">
        <p14:creationId xmlns:p14="http://schemas.microsoft.com/office/powerpoint/2010/main" val="12599826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Virginia Haklar bildirisi (1776)</a:t>
            </a:r>
            <a:endParaRPr lang="en-US" dirty="0"/>
          </a:p>
        </p:txBody>
      </p:sp>
      <p:sp>
        <p:nvSpPr>
          <p:cNvPr id="3" name="İçerik Yer Tutucusu 2"/>
          <p:cNvSpPr>
            <a:spLocks noGrp="1"/>
          </p:cNvSpPr>
          <p:nvPr>
            <p:ph idx="1"/>
          </p:nvPr>
        </p:nvSpPr>
        <p:spPr/>
        <p:txBody>
          <a:bodyPr>
            <a:normAutofit lnSpcReduction="10000"/>
          </a:bodyPr>
          <a:lstStyle/>
          <a:p>
            <a:pPr lvl="0"/>
            <a:r>
              <a:rPr lang="tr-TR" dirty="0"/>
              <a:t>Bütün insanlar doğuştan (</a:t>
            </a:r>
            <a:r>
              <a:rPr lang="tr-TR" dirty="0" err="1"/>
              <a:t>tabiaten</a:t>
            </a:r>
            <a:r>
              <a:rPr lang="tr-TR" dirty="0"/>
              <a:t>) eşit derecede hür ve bağımsızdırlar. Hiçbir sözleşmeyle gelecek nesiller adına vazgeçemeyecekleri, onları yoksun bırakamayacakları, doğuştan gelen birtakım haklara sahiptirler. Bunlar, </a:t>
            </a:r>
            <a:r>
              <a:rPr lang="tr-TR" i="1" dirty="0"/>
              <a:t>yaşam, özgürlük, mülkiyet, mutluluk ve güvenlik </a:t>
            </a:r>
            <a:r>
              <a:rPr lang="tr-TR" dirty="0"/>
              <a:t>arama ve bunlara erişebilme haklarıdır (m. 1).</a:t>
            </a:r>
          </a:p>
          <a:p>
            <a:pPr lvl="0"/>
            <a:r>
              <a:rPr lang="tr-TR" dirty="0"/>
              <a:t>Bütün güç halkta toplanır ve halktan gelir. Yetkili vekiller halkın vekilleridirler ve halka karşı sorumludurlar (m. 2). </a:t>
            </a:r>
          </a:p>
          <a:p>
            <a:pPr lvl="0"/>
            <a:r>
              <a:rPr lang="tr-TR" dirty="0"/>
              <a:t>Yönetim, halkın ortak yararı, savunması ve güvenliği için kurulmuştur ve bu amaçlarla kurulmalıdır. En iyi yönetim, halkın en fazla mutluluğunu ve güvenliğini sağlayan ve iktidarın kötüye kullanılmasına karşı en etkin önlemleri almış olan yönetimdir. Halkın, bu niteliklere uygun olmayan bir yönetimi reforma tabi tutma, değiştirme veya bütünüyle ortadan kaldırma hakkı vardır (m. 3</a:t>
            </a:r>
            <a:r>
              <a:rPr lang="tr-TR" dirty="0" smtClean="0"/>
              <a:t>).</a:t>
            </a:r>
            <a:endParaRPr lang="tr-TR" dirty="0"/>
          </a:p>
        </p:txBody>
      </p:sp>
    </p:spTree>
    <p:extLst>
      <p:ext uri="{BB962C8B-B14F-4D97-AF65-F5344CB8AC3E}">
        <p14:creationId xmlns:p14="http://schemas.microsoft.com/office/powerpoint/2010/main" val="16334900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lvl="0"/>
            <a:r>
              <a:rPr lang="tr-TR" dirty="0"/>
              <a:t>Yasama ve yürütme güçleri yargı gücünden ayrı ve farklı olmalıdır (m. 5). </a:t>
            </a:r>
          </a:p>
          <a:p>
            <a:pPr lvl="0"/>
            <a:r>
              <a:rPr lang="tr-TR" dirty="0"/>
              <a:t>Mecliste halkın temsilcisi olarak çalışacak kişilerin seçimi serbest olmalıdır. Topluma sürekli genel ilgi ve bağlılık beslediğine dair yeterli kanıtı olan herkesin oy hakkı vardır (m. 6).</a:t>
            </a:r>
          </a:p>
          <a:p>
            <a:pPr lvl="0"/>
            <a:r>
              <a:rPr lang="tr-TR" dirty="0"/>
              <a:t>Suç isnadıyla karşı karşıya kalan herkes, kendisi hakkında yapılan suçlamanın gerekçesini ve mahiyetini sormak, suçlamayı yapanlar ve tanıklar ile yüzleşmek, kendi lehine olan delilleri sunmak ve tarafsız bir jüri tarafından yapılacak hızlı bir yargılanma haklarına sahiptir (m. 8).</a:t>
            </a:r>
          </a:p>
          <a:p>
            <a:pPr lvl="0"/>
            <a:r>
              <a:rPr lang="tr-TR" dirty="0"/>
              <a:t>Keyfî arama ve yakalama kararları hukuk dışıdır (m. 10).</a:t>
            </a:r>
          </a:p>
          <a:p>
            <a:pPr lvl="0"/>
            <a:r>
              <a:rPr lang="tr-TR" dirty="0"/>
              <a:t>Basın özgürlüğü mutlaktır, asla sınırlanamaz (m. 12).</a:t>
            </a:r>
          </a:p>
          <a:p>
            <a:pPr lvl="0"/>
            <a:r>
              <a:rPr lang="tr-TR" dirty="0"/>
              <a:t>Özgürlük için tehlikeli olacağından barış zamanlarında daimî ordu bulundurmaktan kaçınılmalıdır. Askeriye, her durumda sivil yönetimin emri altında olmalı ve onun tarafından yönetilmelidir (m. 13</a:t>
            </a:r>
            <a:r>
              <a:rPr lang="tr-TR" dirty="0" smtClean="0"/>
              <a:t>).</a:t>
            </a:r>
            <a:endParaRPr lang="tr-TR" dirty="0"/>
          </a:p>
        </p:txBody>
      </p:sp>
    </p:spTree>
    <p:extLst>
      <p:ext uri="{BB962C8B-B14F-4D97-AF65-F5344CB8AC3E}">
        <p14:creationId xmlns:p14="http://schemas.microsoft.com/office/powerpoint/2010/main" val="4045374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1787 ABD Anayasası</a:t>
            </a:r>
            <a:endParaRPr lang="en-US" dirty="0"/>
          </a:p>
        </p:txBody>
      </p:sp>
      <p:sp>
        <p:nvSpPr>
          <p:cNvPr id="3" name="İçerik Yer Tutucusu 2"/>
          <p:cNvSpPr>
            <a:spLocks noGrp="1"/>
          </p:cNvSpPr>
          <p:nvPr>
            <p:ph idx="1"/>
          </p:nvPr>
        </p:nvSpPr>
        <p:spPr/>
        <p:txBody>
          <a:bodyPr>
            <a:normAutofit lnSpcReduction="10000"/>
          </a:bodyPr>
          <a:lstStyle/>
          <a:p>
            <a:r>
              <a:rPr lang="tr-TR" dirty="0" smtClean="0"/>
              <a:t>Dünyanın ilk yazılı anayasası kabul edilir.</a:t>
            </a:r>
          </a:p>
          <a:p>
            <a:r>
              <a:rPr lang="tr-TR" dirty="0" smtClean="0"/>
              <a:t>Yönetim yasama-yürütme-yargı kuvvetlerinin birbirini dengeleyecek ve denetleyecek şekilde konumlanmasını sağlayan bir yapı oluşturuldu. </a:t>
            </a:r>
          </a:p>
          <a:p>
            <a:r>
              <a:rPr lang="tr-TR" dirty="0" smtClean="0"/>
              <a:t>Anayasanın dayandığı iki temel fikir</a:t>
            </a:r>
          </a:p>
          <a:p>
            <a:pPr lvl="1"/>
            <a:r>
              <a:rPr lang="tr-TR" dirty="0" smtClean="0"/>
              <a:t>Sınırlı hükümet</a:t>
            </a:r>
          </a:p>
          <a:p>
            <a:pPr lvl="1"/>
            <a:r>
              <a:rPr lang="tr-TR" dirty="0" smtClean="0"/>
              <a:t>Halkın kendi kaderini tayin hakkı</a:t>
            </a:r>
          </a:p>
          <a:p>
            <a:r>
              <a:rPr lang="tr-TR" dirty="0" smtClean="0"/>
              <a:t>İlk hali 7 maddedir, hak ve özgürlüklere yer verilmemiştir.</a:t>
            </a:r>
          </a:p>
          <a:p>
            <a:r>
              <a:rPr lang="tr-TR" dirty="0" smtClean="0"/>
              <a:t>Hak ve özgürlükler, ek olarak konmuştur. Toplam 27 ek maddesi vardır.</a:t>
            </a:r>
          </a:p>
          <a:p>
            <a:r>
              <a:rPr lang="tr-TR" dirty="0" smtClean="0"/>
              <a:t>İlk 10 ek, Bill of </a:t>
            </a:r>
            <a:r>
              <a:rPr lang="tr-TR" dirty="0" err="1" smtClean="0"/>
              <a:t>Rights</a:t>
            </a:r>
            <a:r>
              <a:rPr lang="tr-TR" dirty="0" smtClean="0"/>
              <a:t> olarak isimlendirilir</a:t>
            </a:r>
          </a:p>
          <a:p>
            <a:pPr marL="114300" indent="0">
              <a:buNone/>
            </a:pPr>
            <a:r>
              <a:rPr lang="en-US" dirty="0"/>
              <a:t>http://turkish.turkey.usembassy.gov/media/pdf/abd-anayasasi.pdf</a:t>
            </a:r>
          </a:p>
        </p:txBody>
      </p:sp>
    </p:spTree>
    <p:extLst>
      <p:ext uri="{BB962C8B-B14F-4D97-AF65-F5344CB8AC3E}">
        <p14:creationId xmlns:p14="http://schemas.microsoft.com/office/powerpoint/2010/main" val="25284274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Bill of Rights </a:t>
            </a:r>
            <a:r>
              <a:rPr lang="tr-TR" dirty="0" smtClean="0"/>
              <a:t>(Haklar Bildirgesi)</a:t>
            </a:r>
            <a:endParaRPr lang="en-US" dirty="0"/>
          </a:p>
        </p:txBody>
      </p:sp>
      <p:sp>
        <p:nvSpPr>
          <p:cNvPr id="3" name="İçerik Yer Tutucusu 2"/>
          <p:cNvSpPr>
            <a:spLocks noGrp="1"/>
          </p:cNvSpPr>
          <p:nvPr>
            <p:ph idx="1"/>
          </p:nvPr>
        </p:nvSpPr>
        <p:spPr/>
        <p:txBody>
          <a:bodyPr>
            <a:normAutofit fontScale="92500"/>
          </a:bodyPr>
          <a:lstStyle/>
          <a:p>
            <a:pPr lvl="0"/>
            <a:r>
              <a:rPr lang="tr-TR" dirty="0"/>
              <a:t>Din, söz ve basın özgürlüğü; toplanma ve başvuru hakkı</a:t>
            </a:r>
          </a:p>
          <a:p>
            <a:pPr lvl="0"/>
            <a:r>
              <a:rPr lang="tr-TR" dirty="0"/>
              <a:t>Silah taşıma hakkı</a:t>
            </a:r>
          </a:p>
          <a:p>
            <a:pPr lvl="0"/>
            <a:r>
              <a:rPr lang="tr-TR" dirty="0"/>
              <a:t>Askerlerin evlere yerleştirilmesi</a:t>
            </a:r>
          </a:p>
          <a:p>
            <a:pPr lvl="0"/>
            <a:r>
              <a:rPr lang="tr-TR" dirty="0"/>
              <a:t>Arama ve tutuklama müzekkereleri</a:t>
            </a:r>
          </a:p>
          <a:p>
            <a:pPr lvl="0"/>
            <a:r>
              <a:rPr lang="tr-TR" dirty="0"/>
              <a:t>Ceza davalarında haklar</a:t>
            </a:r>
          </a:p>
          <a:p>
            <a:pPr lvl="0"/>
            <a:r>
              <a:rPr lang="tr-TR" dirty="0"/>
              <a:t>Adil ve tarafsız yargılanma hakkı</a:t>
            </a:r>
          </a:p>
          <a:p>
            <a:pPr lvl="0"/>
            <a:r>
              <a:rPr lang="tr-TR" dirty="0"/>
              <a:t>Hukuk davalarında haklar</a:t>
            </a:r>
          </a:p>
          <a:p>
            <a:pPr lvl="0"/>
            <a:r>
              <a:rPr lang="tr-TR" dirty="0"/>
              <a:t>Kefalet, para cezası ve cezalar</a:t>
            </a:r>
          </a:p>
          <a:p>
            <a:pPr lvl="0"/>
            <a:r>
              <a:rPr lang="tr-TR" dirty="0"/>
              <a:t>Bazı hakların Anayasa’da sıralanmış olması, halkın diğer haklarının reddedilmesi veya küçümsenmesi olarak yorumlanmayacaktır.</a:t>
            </a:r>
          </a:p>
          <a:p>
            <a:pPr lvl="0"/>
            <a:r>
              <a:rPr lang="tr-TR" dirty="0"/>
              <a:t>Anayasa tarafından Birleşik Devletlere verilmeyen, veya Anayasa tarafından eyaletlere yasaklanmayan yetkiler, eyaletlere veya halka aittir</a:t>
            </a:r>
            <a:r>
              <a:rPr lang="tr-TR" dirty="0" smtClean="0"/>
              <a:t>.</a:t>
            </a:r>
            <a:endParaRPr lang="tr-TR" dirty="0"/>
          </a:p>
        </p:txBody>
      </p:sp>
    </p:spTree>
    <p:extLst>
      <p:ext uri="{BB962C8B-B14F-4D97-AF65-F5344CB8AC3E}">
        <p14:creationId xmlns:p14="http://schemas.microsoft.com/office/powerpoint/2010/main" val="1936214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Fransa’da Devrim 1789</a:t>
            </a:r>
            <a:endParaRPr lang="en-US" dirty="0"/>
          </a:p>
        </p:txBody>
      </p:sp>
      <p:sp>
        <p:nvSpPr>
          <p:cNvPr id="3" name="İçerik Yer Tutucusu 2"/>
          <p:cNvSpPr>
            <a:spLocks noGrp="1"/>
          </p:cNvSpPr>
          <p:nvPr>
            <p:ph idx="1"/>
          </p:nvPr>
        </p:nvSpPr>
        <p:spPr/>
        <p:txBody>
          <a:bodyPr/>
          <a:lstStyle/>
          <a:p>
            <a:r>
              <a:rPr lang="tr-TR" dirty="0" smtClean="0"/>
              <a:t>Fransa’da krallık döneminde toplum din adamları-soylular ve halk diye üç kategoriden oluşmaktaydı</a:t>
            </a:r>
          </a:p>
          <a:p>
            <a:r>
              <a:rPr lang="tr-TR" dirty="0" smtClean="0"/>
              <a:t>Halkın siyasal karar alma sürecinde hiçbir etkisi yoktu</a:t>
            </a:r>
          </a:p>
          <a:p>
            <a:r>
              <a:rPr lang="tr-TR" dirty="0" smtClean="0"/>
              <a:t>1789 Temmuz ayında krala karşı isyan eden halk, krallık rejimini ortadan kaldırarak eşitliğe dayalı bir siyasal sistem kurmuştur.</a:t>
            </a:r>
          </a:p>
          <a:p>
            <a:r>
              <a:rPr lang="tr-TR" dirty="0" smtClean="0"/>
              <a:t>1789 Ağustosunda Fransız İnsan ve Yurttaş Hakları Bildirgesi yayınlanmıştır</a:t>
            </a:r>
          </a:p>
          <a:p>
            <a:r>
              <a:rPr lang="tr-TR" dirty="0" smtClean="0"/>
              <a:t>İlk Fransız Anayasası 1791 yılında yapılmıştır</a:t>
            </a:r>
            <a:endParaRPr lang="en-US" dirty="0"/>
          </a:p>
        </p:txBody>
      </p:sp>
    </p:spTree>
    <p:extLst>
      <p:ext uri="{BB962C8B-B14F-4D97-AF65-F5344CB8AC3E}">
        <p14:creationId xmlns:p14="http://schemas.microsoft.com/office/powerpoint/2010/main" val="38220549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Fransız İnsan ve Yurttaş Hakları Bildirgesi</a:t>
            </a:r>
            <a:endParaRPr lang="en-US" dirty="0"/>
          </a:p>
        </p:txBody>
      </p:sp>
      <p:sp>
        <p:nvSpPr>
          <p:cNvPr id="3" name="İçerik Yer Tutucusu 2"/>
          <p:cNvSpPr>
            <a:spLocks noGrp="1"/>
          </p:cNvSpPr>
          <p:nvPr>
            <p:ph idx="1"/>
          </p:nvPr>
        </p:nvSpPr>
        <p:spPr>
          <a:xfrm>
            <a:off x="457199" y="1600200"/>
            <a:ext cx="7620001" cy="4800600"/>
          </a:xfrm>
        </p:spPr>
        <p:txBody>
          <a:bodyPr>
            <a:noAutofit/>
          </a:bodyPr>
          <a:lstStyle/>
          <a:p>
            <a:r>
              <a:rPr lang="tr-TR" sz="2000" dirty="0"/>
              <a:t>1. İnsanlar, hakları açısından özgür ve eşit olarak doğarlar ve öyle yaşarlar. Toplumsal </a:t>
            </a:r>
            <a:r>
              <a:rPr lang="tr-TR" sz="2000" dirty="0" smtClean="0"/>
              <a:t>farklılıklar ancak </a:t>
            </a:r>
            <a:r>
              <a:rPr lang="tr-TR" sz="2000" dirty="0"/>
              <a:t>ortak yarara dayandırılabilir.</a:t>
            </a:r>
          </a:p>
          <a:p>
            <a:r>
              <a:rPr lang="tr-TR" sz="2000" dirty="0"/>
              <a:t>2. Her siyasal topluluğun amacı, insanın doğal ve zaman aşımına uğramaz haklarını korumaktır. </a:t>
            </a:r>
            <a:r>
              <a:rPr lang="tr-TR" sz="2000" dirty="0" smtClean="0"/>
              <a:t>Bu haklar </a:t>
            </a:r>
            <a:r>
              <a:rPr lang="tr-TR" sz="2000" dirty="0"/>
              <a:t>özgürlük, mülkiyet, güvenlik ve baskıya karşı direnmedir.</a:t>
            </a:r>
          </a:p>
          <a:p>
            <a:r>
              <a:rPr lang="tr-TR" sz="2000" dirty="0"/>
              <a:t>3. Her egemenliğin ilkesi, öz olarak Ulus’un içindedir. Hiçbir kurum, hiçbir kişi açıkça </a:t>
            </a:r>
            <a:r>
              <a:rPr lang="tr-TR" sz="2000" dirty="0" smtClean="0"/>
              <a:t>ulustan kaynaklanmayan </a:t>
            </a:r>
            <a:r>
              <a:rPr lang="tr-TR" sz="2000" dirty="0"/>
              <a:t>bir otoriteyi kullanamaz.</a:t>
            </a:r>
          </a:p>
          <a:p>
            <a:r>
              <a:rPr lang="tr-TR" sz="2000" dirty="0"/>
              <a:t>4. Özgürlük, başkalarına zarar vermeyen her şeyi yapabilmektir: Böylece, her insanın </a:t>
            </a:r>
            <a:r>
              <a:rPr lang="tr-TR" sz="2000" dirty="0" smtClean="0"/>
              <a:t>doğal haklarının </a:t>
            </a:r>
            <a:r>
              <a:rPr lang="tr-TR" sz="2000" dirty="0"/>
              <a:t>kullanımının, toplumun diğer üyelerinin de aynı hakları kullanmasını </a:t>
            </a:r>
            <a:r>
              <a:rPr lang="tr-TR" sz="2000" dirty="0" smtClean="0"/>
              <a:t>sağlayan sınırlardan </a:t>
            </a:r>
            <a:r>
              <a:rPr lang="tr-TR" sz="2000" dirty="0"/>
              <a:t>başka sınırı yoktur. Bu sınırlar ancak yasayla saptanabilir.</a:t>
            </a:r>
          </a:p>
          <a:p>
            <a:r>
              <a:rPr lang="tr-TR" sz="2000" dirty="0"/>
              <a:t>5. Yasa, yalnızca topluma zararlı olan eylemleri yasaklama hakkına sahiptir. </a:t>
            </a:r>
            <a:r>
              <a:rPr lang="tr-TR" sz="2000" dirty="0" smtClean="0"/>
              <a:t>Yasanın yasaklamadığı </a:t>
            </a:r>
            <a:r>
              <a:rPr lang="tr-TR" sz="2000" dirty="0"/>
              <a:t>hiçbir şey engellenemez; hiç kimse yasanın buyurmadığı bir şeyi </a:t>
            </a:r>
            <a:r>
              <a:rPr lang="tr-TR" sz="2000" dirty="0" smtClean="0"/>
              <a:t>yapmaya zorlanamaz.</a:t>
            </a:r>
            <a:endParaRPr lang="tr-TR" sz="2000" dirty="0"/>
          </a:p>
        </p:txBody>
      </p:sp>
    </p:spTree>
    <p:extLst>
      <p:ext uri="{BB962C8B-B14F-4D97-AF65-F5344CB8AC3E}">
        <p14:creationId xmlns:p14="http://schemas.microsoft.com/office/powerpoint/2010/main" val="39539856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14400"/>
            <a:ext cx="7620000" cy="5486400"/>
          </a:xfrm>
        </p:spPr>
        <p:txBody>
          <a:bodyPr>
            <a:normAutofit fontScale="62500" lnSpcReduction="20000"/>
          </a:bodyPr>
          <a:lstStyle/>
          <a:p>
            <a:r>
              <a:rPr lang="tr-TR" sz="3200" dirty="0"/>
              <a:t>6. Yasa genel iradenin ifadesidir. Tüm yurttaşlar, kişisel olarak ya da temsilcileri aracılığıyla yasanın oluşumuna katkıda bulunma hakkına sahiptirler. Yasa korurken de, cezalandırırken de herkes için aynı olmalıdır. Tüm yurttaşlar, onun gözünde eşit olduklarından, kamusal saygınlıklara, mevkilere ve görevlere, aralarında erdem ile yeteneklerinden başka hiçbir ayrım gözetilmeksizin, yeterliliklerine göre eşit olarak kabul edilirler.</a:t>
            </a:r>
          </a:p>
          <a:p>
            <a:r>
              <a:rPr lang="tr-TR" sz="3200" dirty="0"/>
              <a:t>7. Hiç kimse, yasanın belirlediği haller ve öngördüğü biçimler dışında suçlanamaz, gözetim altında tutulamaz ya da tutuklanamaz. Keyfi buyruklar düzenleyen, veren, uygulayan ya da uygulatan kişiler cezalandırılmalıdır. Ancak yasa uyarınca çağrılan ya da yakalanan her yurttaş, buna hemen uymak zorundadır; direnirse suçlu durumuna düşer</a:t>
            </a:r>
            <a:r>
              <a:rPr lang="tr-TR" sz="3200" dirty="0" smtClean="0"/>
              <a:t>.</a:t>
            </a:r>
          </a:p>
          <a:p>
            <a:r>
              <a:rPr lang="tr-TR" sz="3200" dirty="0"/>
              <a:t>8. Yasa ancak kesinlikle ve açıkça zorunlu olan cezalar koymalıdır; bir kimse, yalnızca suçun işlenmesinden önce kabul ve ilan edilmiş olan ve usulüne göre uygulanan bir yasa uyarınca </a:t>
            </a:r>
            <a:r>
              <a:rPr lang="tr-TR" sz="3200" dirty="0" smtClean="0"/>
              <a:t>cezalandırılabilir.</a:t>
            </a:r>
          </a:p>
          <a:p>
            <a:r>
              <a:rPr lang="tr-TR" sz="3200" dirty="0" smtClean="0"/>
              <a:t>9</a:t>
            </a:r>
            <a:r>
              <a:rPr lang="tr-TR" sz="3200" dirty="0"/>
              <a:t>. Her kişi suçlu olduğu açıklanıncaya kadar masum sayıldığından, tutuklanmasının zorunlu olduğu durumlarda, yakalanması için gerekli olmayan her türlü sert davranış yasa tarafından ağır bir biçimde cezalandırılmalıdır.</a:t>
            </a:r>
          </a:p>
          <a:p>
            <a:endParaRPr lang="tr-TR" sz="2400" dirty="0"/>
          </a:p>
          <a:p>
            <a:endParaRPr lang="tr-TR" sz="2400" dirty="0"/>
          </a:p>
          <a:p>
            <a:endParaRPr lang="tr-TR" dirty="0"/>
          </a:p>
        </p:txBody>
      </p:sp>
    </p:spTree>
    <p:extLst>
      <p:ext uri="{BB962C8B-B14F-4D97-AF65-F5344CB8AC3E}">
        <p14:creationId xmlns:p14="http://schemas.microsoft.com/office/powerpoint/2010/main" val="405265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28833" y="457200"/>
            <a:ext cx="1442435" cy="5715000"/>
          </a:xfrm>
        </p:spPr>
        <p:txBody>
          <a:bodyPr/>
          <a:lstStyle/>
          <a:p>
            <a:r>
              <a:rPr lang="tr-TR" sz="4000" dirty="0" smtClean="0"/>
              <a:t>oysa</a:t>
            </a:r>
            <a:endParaRPr lang="tr-TR" sz="4000" dirty="0"/>
          </a:p>
        </p:txBody>
      </p:sp>
      <p:sp>
        <p:nvSpPr>
          <p:cNvPr id="3" name="İçerik Yer Tutucusu 2"/>
          <p:cNvSpPr>
            <a:spLocks noGrp="1"/>
          </p:cNvSpPr>
          <p:nvPr>
            <p:ph idx="1"/>
          </p:nvPr>
        </p:nvSpPr>
        <p:spPr>
          <a:xfrm>
            <a:off x="768096" y="746974"/>
            <a:ext cx="6096343" cy="5361217"/>
          </a:xfrm>
          <a:noFill/>
        </p:spPr>
        <p:txBody>
          <a:bodyPr>
            <a:normAutofit lnSpcReduction="10000"/>
          </a:bodyPr>
          <a:lstStyle/>
          <a:p>
            <a:r>
              <a:rPr lang="tr-TR" dirty="0"/>
              <a:t>İnsan hakları fikrinin temelinde yer alan düşünce göz ardı edilmemelidir:</a:t>
            </a:r>
          </a:p>
          <a:p>
            <a:r>
              <a:rPr lang="tr-TR" dirty="0"/>
              <a:t>İnsan hakları fikri, insana karşı son derece güçlü olan devletin hukuksuz yaptırımlarından insanları korumak için vardır.</a:t>
            </a:r>
          </a:p>
          <a:p>
            <a:r>
              <a:rPr lang="tr-TR" dirty="0"/>
              <a:t>İnsan hakları, öncelikle istisnasız tüm insanlar için devletin veya başka insanların dokunamayacağı bir alan yaratmak ister. </a:t>
            </a:r>
          </a:p>
          <a:p>
            <a:r>
              <a:rPr lang="tr-TR" dirty="0"/>
              <a:t>İkinci olarak, devletin insanların özgürlüklerine müdahale etmesi gereken durumları, çok sıkı kurallara bağlamak ister ki, haklar ve özgürlükler keyfiyetle ortadan kaldırılmasın.</a:t>
            </a:r>
          </a:p>
          <a:p>
            <a:r>
              <a:rPr lang="tr-TR" dirty="0"/>
              <a:t>İnsanın devlet karşısında korunması </a:t>
            </a:r>
            <a:r>
              <a:rPr lang="tr-TR" dirty="0" smtClean="0"/>
              <a:t>gerekliliği ise, en çok tutuklama-yargılama gibi devletin en güçlü, bireyin en güçsüz olduğu alanda daha fazla hissedilmektedir.</a:t>
            </a:r>
          </a:p>
        </p:txBody>
      </p:sp>
    </p:spTree>
    <p:extLst>
      <p:ext uri="{BB962C8B-B14F-4D97-AF65-F5344CB8AC3E}">
        <p14:creationId xmlns:p14="http://schemas.microsoft.com/office/powerpoint/2010/main" val="667805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1999"/>
            <a:ext cx="7620000" cy="5769429"/>
          </a:xfrm>
        </p:spPr>
        <p:txBody>
          <a:bodyPr>
            <a:noAutofit/>
          </a:bodyPr>
          <a:lstStyle/>
          <a:p>
            <a:r>
              <a:rPr lang="tr-TR" sz="2000" dirty="0" smtClean="0"/>
              <a:t>10</a:t>
            </a:r>
            <a:r>
              <a:rPr lang="tr-TR" sz="2000" dirty="0"/>
              <a:t>. Hiç kimse, düşüncelerinin açıklanmasının yasayla kurulmuş kamusal düzene zarar </a:t>
            </a:r>
            <a:r>
              <a:rPr lang="tr-TR" sz="2000" dirty="0" smtClean="0"/>
              <a:t>vermediği sürece</a:t>
            </a:r>
            <a:r>
              <a:rPr lang="tr-TR" sz="2000" dirty="0"/>
              <a:t>, dinsel olanlar da dahil olmak üzere düşüncelerinden dolayı rahatsız edilmemelidir.</a:t>
            </a:r>
          </a:p>
          <a:p>
            <a:r>
              <a:rPr lang="tr-TR" sz="2000" dirty="0"/>
              <a:t>11. Düşüncelerin ve görüşlerin özgür iletişimi insanın en değerli haklarından biri olduğundan, </a:t>
            </a:r>
            <a:r>
              <a:rPr lang="tr-TR" sz="2000" dirty="0" smtClean="0"/>
              <a:t>her yurttaş </a:t>
            </a:r>
            <a:r>
              <a:rPr lang="tr-TR" sz="2000" dirty="0"/>
              <a:t>özgürce konuşabilir, yazabilir ve bunları yayınlayabilir; ancak, bu özgürlüğü </a:t>
            </a:r>
            <a:r>
              <a:rPr lang="tr-TR" sz="2000" dirty="0" smtClean="0"/>
              <a:t>yasada belirtildiği </a:t>
            </a:r>
            <a:r>
              <a:rPr lang="tr-TR" sz="2000" dirty="0"/>
              <a:t>biçimde kötüye kullanırsa, bundan sorumlu tutulur.</a:t>
            </a:r>
          </a:p>
          <a:p>
            <a:r>
              <a:rPr lang="tr-TR" sz="2000" dirty="0"/>
              <a:t>12. İnsan ve yurttaş haklarının korunması, bir kamu gücünü zorunlu kılar; dolayısıyla bu </a:t>
            </a:r>
            <a:r>
              <a:rPr lang="tr-TR" sz="2000" dirty="0" smtClean="0"/>
              <a:t>güç, ellerine </a:t>
            </a:r>
            <a:r>
              <a:rPr lang="tr-TR" sz="2000" dirty="0"/>
              <a:t>bırakılmış kişilerin özel çıkarları için değil, herkesin yararı için kurulmuştur.</a:t>
            </a:r>
          </a:p>
          <a:p>
            <a:r>
              <a:rPr lang="tr-TR" sz="2000" dirty="0"/>
              <a:t>13. Kamu gücünün donanımını ve yönetiminin harcamalarını karşılamak için ortak bir </a:t>
            </a:r>
            <a:r>
              <a:rPr lang="tr-TR" sz="2000" dirty="0" smtClean="0"/>
              <a:t>katkının olması </a:t>
            </a:r>
            <a:r>
              <a:rPr lang="tr-TR" sz="2000" dirty="0"/>
              <a:t>zorunludur; bu ortak katkı, tüm yurttaşlar arasında, güçleri oranında eşit </a:t>
            </a:r>
            <a:r>
              <a:rPr lang="tr-TR" sz="2000" dirty="0" smtClean="0"/>
              <a:t>olarak paylaştırılmalıdır.</a:t>
            </a:r>
            <a:endParaRPr lang="tr-TR" sz="2000" dirty="0"/>
          </a:p>
        </p:txBody>
      </p:sp>
    </p:spTree>
    <p:extLst>
      <p:ext uri="{BB962C8B-B14F-4D97-AF65-F5344CB8AC3E}">
        <p14:creationId xmlns:p14="http://schemas.microsoft.com/office/powerpoint/2010/main" val="21730590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2400" dirty="0"/>
              <a:t>14. Yurttaşlar, kişisel olarak ya da temsilcileri aracılığıyla, kamusal katkının gerekliliğini saptama, bu katkıyı özgürce kabullenme ve bunun tahsis yöntemini, miktarını, matrahını ve süresini belirleme haklarına sahiptirler.</a:t>
            </a:r>
          </a:p>
          <a:p>
            <a:r>
              <a:rPr lang="tr-TR" sz="2400" dirty="0"/>
              <a:t>15. Toplum, her kamu görevlisinden yaptığı işlerin hesabını sorma hakkına sahiptir.</a:t>
            </a:r>
          </a:p>
          <a:p>
            <a:r>
              <a:rPr lang="tr-TR" sz="2400" dirty="0"/>
              <a:t>16. Erkler ayrımı ile hakların güvence altına alınmadığı her toplum, bir anayasaya sahip değildir.</a:t>
            </a:r>
          </a:p>
          <a:p>
            <a:r>
              <a:rPr lang="tr-TR" sz="2400" dirty="0"/>
              <a:t>17. Mülkiyet dokunulmaz ve kutsal bir hak olduğundan, hiç kimse, yasayla belirlenmiş bariz kamu gereksiniminin olması ve bu durumda da adil bir tazminatın önceden ödenmesi koşulu dışında, mülkiyetten mahrum bırakılamaz.”</a:t>
            </a:r>
          </a:p>
          <a:p>
            <a:endParaRPr lang="tr-TR" dirty="0"/>
          </a:p>
        </p:txBody>
      </p:sp>
    </p:spTree>
    <p:extLst>
      <p:ext uri="{BB962C8B-B14F-4D97-AF65-F5344CB8AC3E}">
        <p14:creationId xmlns:p14="http://schemas.microsoft.com/office/powerpoint/2010/main" val="39384000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Dünya çapında gelişmeler</a:t>
            </a:r>
            <a:endParaRPr lang="tr-TR" dirty="0"/>
          </a:p>
        </p:txBody>
      </p:sp>
      <p:sp>
        <p:nvSpPr>
          <p:cNvPr id="3" name="İçerik Yer Tutucusu 2"/>
          <p:cNvSpPr>
            <a:spLocks noGrp="1"/>
          </p:cNvSpPr>
          <p:nvPr>
            <p:ph idx="1"/>
          </p:nvPr>
        </p:nvSpPr>
        <p:spPr/>
        <p:txBody>
          <a:bodyPr>
            <a:normAutofit/>
          </a:bodyPr>
          <a:lstStyle/>
          <a:p>
            <a:r>
              <a:rPr lang="tr-TR" dirty="0" smtClean="0"/>
              <a:t>19. yüzyıl anayasacılık hareketi</a:t>
            </a:r>
          </a:p>
          <a:p>
            <a:r>
              <a:rPr lang="tr-TR" dirty="0" smtClean="0"/>
              <a:t>ABD anayasa devriminden sonra başta Fransa olmak üzere önce bütün Avrupa’da sonra bütün dünyada etkili olmuştur.</a:t>
            </a:r>
          </a:p>
          <a:p>
            <a:r>
              <a:rPr lang="tr-TR" dirty="0" smtClean="0"/>
              <a:t>Anayasacılık hareketinin amacı:</a:t>
            </a:r>
          </a:p>
          <a:p>
            <a:pPr lvl="1"/>
            <a:r>
              <a:rPr lang="tr-TR" dirty="0" smtClean="0"/>
              <a:t>Siyasal iktidarın farklı güçler arasında bölünerek (kuvvetler ayrılığı) sınırlandırılması ve devlet gücünün dengeli kullanılmasının sağlanması</a:t>
            </a:r>
          </a:p>
          <a:p>
            <a:pPr lvl="1"/>
            <a:r>
              <a:rPr lang="tr-TR" dirty="0" smtClean="0"/>
              <a:t>İnsanların hak ve özgürlüklerini devletin hukuksuz müdahalesi karşısında koruma altına almak</a:t>
            </a:r>
          </a:p>
          <a:p>
            <a:r>
              <a:rPr lang="tr-TR" dirty="0" smtClean="0"/>
              <a:t>20. yüzyılın başlarından itibaren uluslararası sözleşmeler yoluyla hakların korunması</a:t>
            </a:r>
          </a:p>
          <a:p>
            <a:r>
              <a:rPr lang="tr-TR" dirty="0" smtClean="0"/>
              <a:t>20. yüzyılın ortalarından itibaren özellikle BM kurulması ve uluslar arası gelişme</a:t>
            </a:r>
            <a:endParaRPr lang="tr-TR" dirty="0"/>
          </a:p>
        </p:txBody>
      </p:sp>
    </p:spTree>
    <p:extLst>
      <p:ext uri="{BB962C8B-B14F-4D97-AF65-F5344CB8AC3E}">
        <p14:creationId xmlns:p14="http://schemas.microsoft.com/office/powerpoint/2010/main" val="9573306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Birleşmiş Milletler</a:t>
            </a:r>
            <a:endParaRPr lang="tr-TR" dirty="0"/>
          </a:p>
        </p:txBody>
      </p:sp>
      <p:sp>
        <p:nvSpPr>
          <p:cNvPr id="3" name="İçerik Yer Tutucusu 2"/>
          <p:cNvSpPr>
            <a:spLocks noGrp="1"/>
          </p:cNvSpPr>
          <p:nvPr>
            <p:ph idx="1"/>
          </p:nvPr>
        </p:nvSpPr>
        <p:spPr/>
        <p:txBody>
          <a:bodyPr>
            <a:normAutofit/>
          </a:bodyPr>
          <a:lstStyle/>
          <a:p>
            <a:r>
              <a:rPr lang="tr-TR" dirty="0" smtClean="0"/>
              <a:t>Birleşmiş Milletler İnsan Hakları Evrensel Bildirgesi</a:t>
            </a:r>
          </a:p>
          <a:p>
            <a:r>
              <a:rPr lang="tr-TR" dirty="0"/>
              <a:t>Birleşmiş Milletler Genel Kurulu'nun 10 Aralık 1948 tarih ve 217 A(III) sayılı Kararıyla ilan edilmiştir. 6 Nisan 1949 tarih ve 9119 Sayılı Bakanlar Kurulu ile "İnsan Hakları Evrensel Beyannamesi'nin Resmi Gazete ile yayınlanması yayımdan sonra okullarda ve diğer eğitim müesseselerinde okutulması ve yorumlanması ve bu Beyanname hakkında radyo ve gazetelerde münasip neşriyatta bulunulması" kararlaştırılmıştır. Bakanlar Kurulu Kararı 27 Mayıs 1949 tarih ve 7217 Sayılı Resmi </a:t>
            </a:r>
            <a:r>
              <a:rPr lang="tr-TR" dirty="0" err="1"/>
              <a:t>Gazete'de</a:t>
            </a:r>
            <a:r>
              <a:rPr lang="tr-TR" dirty="0"/>
              <a:t> yayınlanmıştır.</a:t>
            </a:r>
            <a:endParaRPr lang="tr-TR" dirty="0" smtClean="0"/>
          </a:p>
          <a:p>
            <a:r>
              <a:rPr lang="tr-TR" dirty="0"/>
              <a:t>Madde 1- Bütün insanlar özgür, onur ve haklar bakımından eşit doğarlar. Akıl ve vicdana sahiptirler, birbirlerine karşı kardeşlik anlayışıyla </a:t>
            </a:r>
            <a:r>
              <a:rPr lang="tr-TR" dirty="0" smtClean="0"/>
              <a:t>davranmalıdırlar. Toplam 30 madde</a:t>
            </a:r>
            <a:endParaRPr lang="tr-TR" dirty="0"/>
          </a:p>
        </p:txBody>
      </p:sp>
    </p:spTree>
    <p:extLst>
      <p:ext uri="{BB962C8B-B14F-4D97-AF65-F5344CB8AC3E}">
        <p14:creationId xmlns:p14="http://schemas.microsoft.com/office/powerpoint/2010/main" val="1251716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BM Sözleşmeleri </a:t>
            </a:r>
            <a:endParaRPr lang="tr-TR" dirty="0"/>
          </a:p>
        </p:txBody>
      </p:sp>
      <p:sp>
        <p:nvSpPr>
          <p:cNvPr id="3" name="İçerik Yer Tutucusu 2"/>
          <p:cNvSpPr>
            <a:spLocks noGrp="1"/>
          </p:cNvSpPr>
          <p:nvPr>
            <p:ph idx="1"/>
          </p:nvPr>
        </p:nvSpPr>
        <p:spPr/>
        <p:txBody>
          <a:bodyPr/>
          <a:lstStyle/>
          <a:p>
            <a:r>
              <a:rPr lang="tr-TR" dirty="0" smtClean="0"/>
              <a:t>İkiz Sözleşmeler (1966) </a:t>
            </a:r>
          </a:p>
          <a:p>
            <a:pPr lvl="1"/>
            <a:r>
              <a:rPr lang="tr-TR" dirty="0" smtClean="0"/>
              <a:t>Kişisel ve siyasal Haklara İlişkin Uluslararası Sözleşme</a:t>
            </a:r>
          </a:p>
          <a:p>
            <a:pPr lvl="1"/>
            <a:r>
              <a:rPr lang="tr-TR" dirty="0" smtClean="0"/>
              <a:t>Ekonomik Sosyal ve Kültürel haklara İlişkin Uluslar arası Sözleşme</a:t>
            </a:r>
          </a:p>
          <a:p>
            <a:r>
              <a:rPr lang="tr-TR" dirty="0" smtClean="0"/>
              <a:t>Bunların dışında çok sayıda sözleşme</a:t>
            </a:r>
          </a:p>
          <a:p>
            <a:pPr lvl="1"/>
            <a:r>
              <a:rPr lang="tr-TR" dirty="0" smtClean="0"/>
              <a:t>Soykırım ve insanlığa karşı suçların cezalandırılması</a:t>
            </a:r>
          </a:p>
          <a:p>
            <a:pPr lvl="1"/>
            <a:r>
              <a:rPr lang="tr-TR" dirty="0" smtClean="0"/>
              <a:t>İşkence ve keyfi tutuklamayı önlemek</a:t>
            </a:r>
          </a:p>
          <a:p>
            <a:pPr lvl="1"/>
            <a:r>
              <a:rPr lang="tr-TR" dirty="0" smtClean="0"/>
              <a:t>Kölelik, angarya, insan ticaretinin yasaklanması</a:t>
            </a:r>
          </a:p>
          <a:p>
            <a:pPr lvl="1"/>
            <a:r>
              <a:rPr lang="tr-TR" dirty="0" smtClean="0"/>
              <a:t>Ayrımcılığın yasaklanması</a:t>
            </a:r>
          </a:p>
          <a:p>
            <a:pPr lvl="1"/>
            <a:r>
              <a:rPr lang="tr-TR" dirty="0" smtClean="0"/>
              <a:t>Çocuk hakları</a:t>
            </a:r>
          </a:p>
          <a:p>
            <a:r>
              <a:rPr lang="tr-TR" dirty="0" smtClean="0"/>
              <a:t>BM İnsan Hakları Yüksek Komiserliği (1993)</a:t>
            </a:r>
            <a:endParaRPr lang="tr-TR" dirty="0"/>
          </a:p>
        </p:txBody>
      </p:sp>
    </p:spTree>
    <p:extLst>
      <p:ext uri="{BB962C8B-B14F-4D97-AF65-F5344CB8AC3E}">
        <p14:creationId xmlns:p14="http://schemas.microsoft.com/office/powerpoint/2010/main" val="3412589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Konseyi</a:t>
            </a:r>
            <a:endParaRPr lang="tr-TR" dirty="0"/>
          </a:p>
        </p:txBody>
      </p:sp>
      <p:sp>
        <p:nvSpPr>
          <p:cNvPr id="3" name="İçerik Yer Tutucusu 2"/>
          <p:cNvSpPr>
            <a:spLocks noGrp="1"/>
          </p:cNvSpPr>
          <p:nvPr>
            <p:ph idx="1"/>
          </p:nvPr>
        </p:nvSpPr>
        <p:spPr/>
        <p:txBody>
          <a:bodyPr/>
          <a:lstStyle/>
          <a:p>
            <a:r>
              <a:rPr lang="tr-TR" dirty="0" smtClean="0"/>
              <a:t>Avrupa İnsan Hakları </a:t>
            </a:r>
            <a:r>
              <a:rPr lang="tr-TR" dirty="0"/>
              <a:t>S</a:t>
            </a:r>
            <a:r>
              <a:rPr lang="tr-TR" dirty="0" smtClean="0"/>
              <a:t>özleşmesi (Roma, 1950)</a:t>
            </a:r>
          </a:p>
          <a:p>
            <a:pPr lvl="1"/>
            <a:r>
              <a:rPr lang="tr-TR" dirty="0" smtClean="0"/>
              <a:t>Avrupa İnsan Hakları Mahkemesi</a:t>
            </a:r>
          </a:p>
          <a:p>
            <a:r>
              <a:rPr lang="tr-TR" dirty="0" smtClean="0"/>
              <a:t>Avrupa Sosyal Şartı (1965)</a:t>
            </a:r>
            <a:endParaRPr lang="tr-TR" dirty="0"/>
          </a:p>
        </p:txBody>
      </p:sp>
    </p:spTree>
    <p:extLst>
      <p:ext uri="{BB962C8B-B14F-4D97-AF65-F5344CB8AC3E}">
        <p14:creationId xmlns:p14="http://schemas.microsoft.com/office/powerpoint/2010/main" val="10677455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Bölgesel mekanizmalar</a:t>
            </a:r>
            <a:endParaRPr lang="tr-TR" dirty="0"/>
          </a:p>
        </p:txBody>
      </p:sp>
      <p:sp>
        <p:nvSpPr>
          <p:cNvPr id="3" name="İçerik Yer Tutucusu 2"/>
          <p:cNvSpPr>
            <a:spLocks noGrp="1"/>
          </p:cNvSpPr>
          <p:nvPr>
            <p:ph idx="1"/>
          </p:nvPr>
        </p:nvSpPr>
        <p:spPr/>
        <p:txBody>
          <a:bodyPr/>
          <a:lstStyle/>
          <a:p>
            <a:r>
              <a:rPr lang="tr-TR" dirty="0" smtClean="0"/>
              <a:t>AGİT (Avrupa Güvenlik ve İşbirliği Konferansı)</a:t>
            </a:r>
          </a:p>
          <a:p>
            <a:r>
              <a:rPr lang="tr-TR" dirty="0" smtClean="0"/>
              <a:t>Amerikan İnsan Hakları Sözleşmesi (1969)</a:t>
            </a:r>
          </a:p>
          <a:p>
            <a:r>
              <a:rPr lang="tr-TR" dirty="0" smtClean="0"/>
              <a:t>Afrika İnsan Hakları sözleşmesi (1986)</a:t>
            </a:r>
          </a:p>
          <a:p>
            <a:endParaRPr lang="tr-TR" dirty="0"/>
          </a:p>
        </p:txBody>
      </p:sp>
    </p:spTree>
    <p:extLst>
      <p:ext uri="{BB962C8B-B14F-4D97-AF65-F5344CB8AC3E}">
        <p14:creationId xmlns:p14="http://schemas.microsoft.com/office/powerpoint/2010/main" val="637974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Uluslar arası Sivil toplum Kuruluşları</a:t>
            </a:r>
            <a:endParaRPr lang="tr-TR" dirty="0"/>
          </a:p>
        </p:txBody>
      </p:sp>
      <p:sp>
        <p:nvSpPr>
          <p:cNvPr id="3" name="İçerik Yer Tutucusu 2"/>
          <p:cNvSpPr>
            <a:spLocks noGrp="1"/>
          </p:cNvSpPr>
          <p:nvPr>
            <p:ph idx="1"/>
          </p:nvPr>
        </p:nvSpPr>
        <p:spPr/>
        <p:txBody>
          <a:bodyPr/>
          <a:lstStyle/>
          <a:p>
            <a:pPr lvl="1"/>
            <a:r>
              <a:rPr lang="tr-TR" dirty="0"/>
              <a:t>Uluslararası </a:t>
            </a:r>
            <a:r>
              <a:rPr lang="tr-TR" dirty="0" smtClean="0"/>
              <a:t>Kızılhaç Komitesi (1863)</a:t>
            </a:r>
          </a:p>
          <a:p>
            <a:pPr lvl="1"/>
            <a:r>
              <a:rPr lang="tr-TR" dirty="0"/>
              <a:t>Uluslararası </a:t>
            </a:r>
            <a:r>
              <a:rPr lang="tr-TR" dirty="0" smtClean="0"/>
              <a:t>Hukukçular Komisyonu</a:t>
            </a:r>
            <a:endParaRPr lang="tr-TR" dirty="0"/>
          </a:p>
          <a:p>
            <a:pPr lvl="1"/>
            <a:r>
              <a:rPr lang="tr-TR" dirty="0" smtClean="0"/>
              <a:t>İnsan Hakları İçin Uluslar arası Birlik (1942)</a:t>
            </a:r>
          </a:p>
          <a:p>
            <a:pPr lvl="1"/>
            <a:r>
              <a:rPr lang="tr-TR" dirty="0" err="1" smtClean="0"/>
              <a:t>Uluslararsı</a:t>
            </a:r>
            <a:r>
              <a:rPr lang="tr-TR" dirty="0" smtClean="0"/>
              <a:t> PEN Kulübü (Yazarlar Birliği) 1921</a:t>
            </a:r>
            <a:endParaRPr lang="tr-TR" dirty="0"/>
          </a:p>
          <a:p>
            <a:pPr lvl="1"/>
            <a:r>
              <a:rPr lang="tr-TR" dirty="0" smtClean="0"/>
              <a:t>Uluslararası </a:t>
            </a:r>
            <a:r>
              <a:rPr lang="tr-TR" dirty="0"/>
              <a:t>Af Örgütü</a:t>
            </a:r>
          </a:p>
          <a:p>
            <a:pPr lvl="1"/>
            <a:r>
              <a:rPr lang="tr-TR" dirty="0"/>
              <a:t>Helsinki Yurttaşlar Derneği</a:t>
            </a:r>
          </a:p>
          <a:p>
            <a:pPr lvl="1"/>
            <a:r>
              <a:rPr lang="tr-TR" dirty="0"/>
              <a:t>Sınır Tanımayan Gazeteciler</a:t>
            </a:r>
          </a:p>
          <a:p>
            <a:pPr lvl="1"/>
            <a:r>
              <a:rPr lang="tr-TR" dirty="0"/>
              <a:t>Sınır tanımayan Doktorlar</a:t>
            </a:r>
          </a:p>
          <a:p>
            <a:endParaRPr lang="tr-TR" dirty="0"/>
          </a:p>
        </p:txBody>
      </p:sp>
    </p:spTree>
    <p:extLst>
      <p:ext uri="{BB962C8B-B14F-4D97-AF65-F5344CB8AC3E}">
        <p14:creationId xmlns:p14="http://schemas.microsoft.com/office/powerpoint/2010/main" val="22193366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Türkiye’de insan haklarının gelişimi</a:t>
            </a:r>
            <a:endParaRPr lang="en-US" dirty="0"/>
          </a:p>
        </p:txBody>
      </p:sp>
      <p:sp>
        <p:nvSpPr>
          <p:cNvPr id="3" name="İçerik Yer Tutucusu 2"/>
          <p:cNvSpPr>
            <a:spLocks noGrp="1"/>
          </p:cNvSpPr>
          <p:nvPr>
            <p:ph idx="1"/>
          </p:nvPr>
        </p:nvSpPr>
        <p:spPr/>
        <p:txBody>
          <a:bodyPr/>
          <a:lstStyle/>
          <a:p>
            <a:r>
              <a:rPr lang="tr-TR" dirty="0" smtClean="0"/>
              <a:t>1808 </a:t>
            </a:r>
            <a:r>
              <a:rPr lang="tr-TR" dirty="0" err="1" smtClean="0"/>
              <a:t>Sened</a:t>
            </a:r>
            <a:r>
              <a:rPr lang="tr-TR" dirty="0" smtClean="0"/>
              <a:t>-i İttifak</a:t>
            </a:r>
          </a:p>
          <a:p>
            <a:r>
              <a:rPr lang="tr-TR" dirty="0" smtClean="0"/>
              <a:t>1839 Tanzimat Fermanı (Gülhane Hattı Hümayunu)</a:t>
            </a:r>
          </a:p>
          <a:p>
            <a:r>
              <a:rPr lang="tr-TR" dirty="0" smtClean="0"/>
              <a:t>1856 Islahat Fermanı</a:t>
            </a:r>
          </a:p>
          <a:p>
            <a:r>
              <a:rPr lang="tr-TR" dirty="0" smtClean="0"/>
              <a:t>1876 Kanuni Esasi</a:t>
            </a:r>
          </a:p>
          <a:p>
            <a:r>
              <a:rPr lang="tr-TR" dirty="0" smtClean="0"/>
              <a:t>1908 İkinci Meşrutiyet</a:t>
            </a:r>
          </a:p>
          <a:p>
            <a:r>
              <a:rPr lang="tr-TR" dirty="0" smtClean="0"/>
              <a:t>1921 Teşkilatı Esasiye Kanunu</a:t>
            </a:r>
          </a:p>
          <a:p>
            <a:r>
              <a:rPr lang="tr-TR" dirty="0" smtClean="0"/>
              <a:t>1924 Anayasası</a:t>
            </a:r>
          </a:p>
          <a:p>
            <a:r>
              <a:rPr lang="tr-TR" dirty="0" smtClean="0"/>
              <a:t>1961 Anayasası</a:t>
            </a:r>
          </a:p>
          <a:p>
            <a:r>
              <a:rPr lang="tr-TR" dirty="0" smtClean="0"/>
              <a:t>1982 Anayasası</a:t>
            </a:r>
            <a:endParaRPr lang="en-US" dirty="0"/>
          </a:p>
        </p:txBody>
      </p:sp>
    </p:spTree>
    <p:extLst>
      <p:ext uri="{BB962C8B-B14F-4D97-AF65-F5344CB8AC3E}">
        <p14:creationId xmlns:p14="http://schemas.microsoft.com/office/powerpoint/2010/main" val="6771842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1808 </a:t>
            </a:r>
            <a:r>
              <a:rPr lang="en-US" dirty="0" err="1"/>
              <a:t>Sened</a:t>
            </a:r>
            <a:r>
              <a:rPr lang="en-US" dirty="0"/>
              <a:t>-i </a:t>
            </a:r>
            <a:r>
              <a:rPr lang="en-US" dirty="0" err="1" smtClean="0"/>
              <a:t>İttifak</a:t>
            </a:r>
            <a:endParaRPr lang="en-US" dirty="0"/>
          </a:p>
        </p:txBody>
      </p:sp>
      <p:sp>
        <p:nvSpPr>
          <p:cNvPr id="3" name="İçerik Yer Tutucusu 2"/>
          <p:cNvSpPr>
            <a:spLocks noGrp="1"/>
          </p:cNvSpPr>
          <p:nvPr>
            <p:ph idx="1"/>
          </p:nvPr>
        </p:nvSpPr>
        <p:spPr/>
        <p:txBody>
          <a:bodyPr/>
          <a:lstStyle/>
          <a:p>
            <a:r>
              <a:rPr lang="tr-TR" dirty="0" smtClean="0"/>
              <a:t>Padişah II. Mahmut ile ayanlar arasında imzalanan bir misaktır</a:t>
            </a:r>
          </a:p>
          <a:p>
            <a:r>
              <a:rPr lang="tr-TR" dirty="0" smtClean="0"/>
              <a:t>Ayanların bazı hakları padişah karşısında güvence altına alında</a:t>
            </a:r>
          </a:p>
          <a:p>
            <a:pPr lvl="1"/>
            <a:r>
              <a:rPr lang="tr-TR" dirty="0" smtClean="0"/>
              <a:t>Yargılanmadan cezalandırılmama</a:t>
            </a:r>
          </a:p>
          <a:p>
            <a:pPr lvl="1"/>
            <a:r>
              <a:rPr lang="tr-TR" dirty="0" smtClean="0"/>
              <a:t>Mallarının müsadere edilmemesi</a:t>
            </a:r>
          </a:p>
          <a:p>
            <a:r>
              <a:rPr lang="tr-TR" dirty="0" smtClean="0"/>
              <a:t>Halkın can, mal ve ırz güvenliğinin sağlanması kararlaştırıldı</a:t>
            </a:r>
          </a:p>
          <a:p>
            <a:r>
              <a:rPr lang="tr-TR" dirty="0" smtClean="0"/>
              <a:t>Padişahın otoritesinin sınırlanması bakımından önemlidir</a:t>
            </a:r>
          </a:p>
          <a:p>
            <a:endParaRPr lang="en-US" dirty="0"/>
          </a:p>
        </p:txBody>
      </p:sp>
    </p:spTree>
    <p:extLst>
      <p:ext uri="{BB962C8B-B14F-4D97-AF65-F5344CB8AC3E}">
        <p14:creationId xmlns:p14="http://schemas.microsoft.com/office/powerpoint/2010/main" val="1840729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4551" y="379927"/>
            <a:ext cx="6503831" cy="1564783"/>
          </a:xfrm>
        </p:spPr>
        <p:txBody>
          <a:bodyPr>
            <a:normAutofit/>
          </a:bodyPr>
          <a:lstStyle/>
          <a:p>
            <a:r>
              <a:rPr lang="tr-TR" dirty="0" smtClean="0"/>
              <a:t>TÜRKİYE VE İNSAN HAKLARI MESELESİ</a:t>
            </a:r>
            <a:endParaRPr lang="tr-TR" dirty="0"/>
          </a:p>
        </p:txBody>
      </p:sp>
      <p:sp>
        <p:nvSpPr>
          <p:cNvPr id="3" name="İçerik Yer Tutucusu 2"/>
          <p:cNvSpPr>
            <a:spLocks noGrp="1"/>
          </p:cNvSpPr>
          <p:nvPr>
            <p:ph idx="1"/>
          </p:nvPr>
        </p:nvSpPr>
        <p:spPr>
          <a:xfrm>
            <a:off x="566057" y="2084832"/>
            <a:ext cx="6877932" cy="4224528"/>
          </a:xfrm>
          <a:noFill/>
        </p:spPr>
        <p:txBody>
          <a:bodyPr>
            <a:normAutofit fontScale="92500"/>
          </a:bodyPr>
          <a:lstStyle/>
          <a:p>
            <a:r>
              <a:rPr lang="tr-TR" dirty="0" smtClean="0"/>
              <a:t>Dünya’daki gelişmelere kayıtsız kalmamıştır.</a:t>
            </a:r>
          </a:p>
          <a:p>
            <a:r>
              <a:rPr lang="tr-TR" dirty="0" smtClean="0"/>
              <a:t>BM kuruluşunda yer almış ve </a:t>
            </a:r>
            <a:r>
              <a:rPr lang="tr-TR" dirty="0" err="1" smtClean="0"/>
              <a:t>İHEB’i</a:t>
            </a:r>
            <a:r>
              <a:rPr lang="tr-TR" dirty="0" smtClean="0"/>
              <a:t> kabul etmiştir.</a:t>
            </a:r>
          </a:p>
          <a:p>
            <a:r>
              <a:rPr lang="tr-TR" dirty="0" smtClean="0"/>
              <a:t>1949 Avrupa Konseyi’nin (AK) kuruluşunda yer almıştır.</a:t>
            </a:r>
          </a:p>
          <a:p>
            <a:r>
              <a:rPr lang="tr-TR" dirty="0" smtClean="0"/>
              <a:t>Avrupa İnsan Hakları Sözleşmesi'nin tarafıdır.</a:t>
            </a:r>
          </a:p>
          <a:p>
            <a:r>
              <a:rPr lang="tr-TR" dirty="0" smtClean="0"/>
              <a:t>BM, AK ve Avrupa Güvenlik ve İşbirliği Teşkilatı (AGİT) bünyesinde çok sayıda sözleşmeye imza atmıştır.</a:t>
            </a:r>
          </a:p>
          <a:p>
            <a:r>
              <a:rPr lang="tr-TR" dirty="0" smtClean="0"/>
              <a:t>İnsan hakları konusunda uluslar arası yükümlülükler taşımaktadır.</a:t>
            </a:r>
          </a:p>
          <a:p>
            <a:r>
              <a:rPr lang="tr-TR" dirty="0" smtClean="0"/>
              <a:t>Avrupa Birliği’ne (AB) adaylık sürecinde «Kopenhag </a:t>
            </a:r>
            <a:r>
              <a:rPr lang="tr-TR" dirty="0" err="1" smtClean="0"/>
              <a:t>Kriterleri»ne</a:t>
            </a:r>
            <a:r>
              <a:rPr lang="tr-TR" dirty="0" smtClean="0"/>
              <a:t> uymak yükümlülüğündedir</a:t>
            </a:r>
          </a:p>
          <a:p>
            <a:r>
              <a:rPr lang="tr-TR" dirty="0" smtClean="0"/>
              <a:t>Adaylık sürecinde 1999’dan beri «uyum yasaları»  yoluyla insan hakları korunması yönünde adımlar atılmaktadır</a:t>
            </a:r>
            <a:endParaRPr lang="tr-TR" dirty="0"/>
          </a:p>
        </p:txBody>
      </p:sp>
    </p:spTree>
    <p:extLst>
      <p:ext uri="{BB962C8B-B14F-4D97-AF65-F5344CB8AC3E}">
        <p14:creationId xmlns:p14="http://schemas.microsoft.com/office/powerpoint/2010/main" val="42255732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1839 </a:t>
            </a:r>
            <a:r>
              <a:rPr lang="tr-TR" dirty="0" smtClean="0"/>
              <a:t>Tanzimat Fermanı (Gülhane Hattı Hümayunu)</a:t>
            </a:r>
            <a:endParaRPr lang="tr-TR" dirty="0"/>
          </a:p>
        </p:txBody>
      </p:sp>
      <p:sp>
        <p:nvSpPr>
          <p:cNvPr id="3" name="İçerik Yer Tutucusu 2"/>
          <p:cNvSpPr>
            <a:spLocks noGrp="1"/>
          </p:cNvSpPr>
          <p:nvPr>
            <p:ph idx="1"/>
          </p:nvPr>
        </p:nvSpPr>
        <p:spPr/>
        <p:txBody>
          <a:bodyPr/>
          <a:lstStyle/>
          <a:p>
            <a:r>
              <a:rPr lang="tr-TR" dirty="0" smtClean="0"/>
              <a:t>Gerçek bir haklar manzumesidir</a:t>
            </a:r>
          </a:p>
          <a:p>
            <a:pPr lvl="1"/>
            <a:r>
              <a:rPr lang="tr-TR" dirty="0" smtClean="0"/>
              <a:t>devlet harcamalarının kanuniliği ilkesi</a:t>
            </a:r>
          </a:p>
          <a:p>
            <a:pPr lvl="1"/>
            <a:r>
              <a:rPr lang="tr-TR" dirty="0" smtClean="0"/>
              <a:t>Kanunun üstünlüğü ilkesi</a:t>
            </a:r>
          </a:p>
          <a:p>
            <a:pPr lvl="1"/>
            <a:r>
              <a:rPr lang="tr-TR" dirty="0" smtClean="0"/>
              <a:t>ceza yargılamasına ilişkin güvenceler</a:t>
            </a:r>
          </a:p>
          <a:p>
            <a:pPr lvl="1"/>
            <a:r>
              <a:rPr lang="tr-TR" dirty="0" smtClean="0"/>
              <a:t>can güvenliği </a:t>
            </a:r>
          </a:p>
          <a:p>
            <a:pPr lvl="1"/>
            <a:r>
              <a:rPr lang="tr-TR" dirty="0" smtClean="0"/>
              <a:t>ırz ve namus dokunulmazlığı</a:t>
            </a:r>
          </a:p>
          <a:p>
            <a:pPr lvl="1"/>
            <a:r>
              <a:rPr lang="tr-TR" dirty="0" smtClean="0"/>
              <a:t>mülkiyet hakkı </a:t>
            </a:r>
          </a:p>
          <a:p>
            <a:pPr lvl="1"/>
            <a:r>
              <a:rPr lang="tr-TR" dirty="0" smtClean="0"/>
              <a:t>müsadere yasağı </a:t>
            </a:r>
          </a:p>
          <a:p>
            <a:pPr lvl="1"/>
            <a:r>
              <a:rPr lang="tr-TR" dirty="0" smtClean="0"/>
              <a:t>malî </a:t>
            </a:r>
            <a:r>
              <a:rPr lang="tr-TR" dirty="0"/>
              <a:t>güce göre vergi </a:t>
            </a:r>
            <a:endParaRPr lang="tr-TR" dirty="0" smtClean="0"/>
          </a:p>
          <a:p>
            <a:pPr lvl="1"/>
            <a:r>
              <a:rPr lang="tr-TR" dirty="0" smtClean="0"/>
              <a:t>asker </a:t>
            </a:r>
            <a:r>
              <a:rPr lang="tr-TR" dirty="0"/>
              <a:t>almada adalet</a:t>
            </a:r>
          </a:p>
          <a:p>
            <a:pPr lvl="1"/>
            <a:endParaRPr lang="tr-TR" dirty="0"/>
          </a:p>
          <a:p>
            <a:pPr lvl="1"/>
            <a:endParaRPr lang="tr-TR" dirty="0" smtClean="0"/>
          </a:p>
          <a:p>
            <a:endParaRPr lang="en-US" dirty="0"/>
          </a:p>
        </p:txBody>
      </p:sp>
    </p:spTree>
    <p:extLst>
      <p:ext uri="{BB962C8B-B14F-4D97-AF65-F5344CB8AC3E}">
        <p14:creationId xmlns:p14="http://schemas.microsoft.com/office/powerpoint/2010/main" val="24854612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1856 </a:t>
            </a:r>
            <a:r>
              <a:rPr lang="en-US" dirty="0" err="1"/>
              <a:t>Islahat</a:t>
            </a:r>
            <a:r>
              <a:rPr lang="en-US" dirty="0"/>
              <a:t> </a:t>
            </a:r>
            <a:r>
              <a:rPr lang="en-US" dirty="0" err="1" smtClean="0"/>
              <a:t>Fermanı</a:t>
            </a:r>
            <a:endParaRPr lang="en-US" dirty="0"/>
          </a:p>
        </p:txBody>
      </p:sp>
      <p:sp>
        <p:nvSpPr>
          <p:cNvPr id="3" name="İçerik Yer Tutucusu 2"/>
          <p:cNvSpPr>
            <a:spLocks noGrp="1"/>
          </p:cNvSpPr>
          <p:nvPr>
            <p:ph idx="1"/>
          </p:nvPr>
        </p:nvSpPr>
        <p:spPr/>
        <p:txBody>
          <a:bodyPr/>
          <a:lstStyle/>
          <a:p>
            <a:r>
              <a:rPr lang="tr-TR" dirty="0" smtClean="0"/>
              <a:t>Müslümanlar ile gayri </a:t>
            </a:r>
            <a:r>
              <a:rPr lang="tr-TR" dirty="0" err="1" smtClean="0"/>
              <a:t>müslimler</a:t>
            </a:r>
            <a:r>
              <a:rPr lang="tr-TR" dirty="0" smtClean="0"/>
              <a:t> arasında eşitlik sağlanması</a:t>
            </a:r>
          </a:p>
          <a:p>
            <a:pPr lvl="1"/>
            <a:r>
              <a:rPr lang="tr-TR" dirty="0" smtClean="0"/>
              <a:t>Adalet</a:t>
            </a:r>
          </a:p>
          <a:p>
            <a:pPr lvl="1"/>
            <a:r>
              <a:rPr lang="tr-TR" dirty="0" smtClean="0"/>
              <a:t>Eğitim</a:t>
            </a:r>
          </a:p>
          <a:p>
            <a:pPr lvl="1"/>
            <a:r>
              <a:rPr lang="tr-TR" dirty="0" smtClean="0"/>
              <a:t>Kamu görevlerine giriş</a:t>
            </a:r>
          </a:p>
          <a:p>
            <a:pPr lvl="1"/>
            <a:r>
              <a:rPr lang="tr-TR" dirty="0" smtClean="0"/>
              <a:t>Askerlik</a:t>
            </a:r>
          </a:p>
          <a:p>
            <a:pPr lvl="1"/>
            <a:r>
              <a:rPr lang="tr-TR" dirty="0" smtClean="0"/>
              <a:t>Vergi</a:t>
            </a:r>
          </a:p>
          <a:p>
            <a:endParaRPr lang="en-US" dirty="0"/>
          </a:p>
        </p:txBody>
      </p:sp>
    </p:spTree>
    <p:extLst>
      <p:ext uri="{BB962C8B-B14F-4D97-AF65-F5344CB8AC3E}">
        <p14:creationId xmlns:p14="http://schemas.microsoft.com/office/powerpoint/2010/main" val="32579603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1876 </a:t>
            </a:r>
            <a:r>
              <a:rPr lang="en-US" dirty="0" err="1"/>
              <a:t>Kanuni</a:t>
            </a:r>
            <a:r>
              <a:rPr lang="en-US" dirty="0"/>
              <a:t> </a:t>
            </a:r>
            <a:r>
              <a:rPr lang="en-US" dirty="0" err="1" smtClean="0"/>
              <a:t>Esasi</a:t>
            </a:r>
            <a:endParaRPr lang="en-US" dirty="0"/>
          </a:p>
        </p:txBody>
      </p:sp>
      <p:sp>
        <p:nvSpPr>
          <p:cNvPr id="3" name="İçerik Yer Tutucusu 2"/>
          <p:cNvSpPr>
            <a:spLocks noGrp="1"/>
          </p:cNvSpPr>
          <p:nvPr>
            <p:ph idx="1"/>
          </p:nvPr>
        </p:nvSpPr>
        <p:spPr/>
        <p:txBody>
          <a:bodyPr>
            <a:normAutofit fontScale="77500" lnSpcReduction="20000"/>
          </a:bodyPr>
          <a:lstStyle/>
          <a:p>
            <a:r>
              <a:rPr lang="tr-TR" dirty="0" smtClean="0"/>
              <a:t>İlk Osmanlı anayasasıdır</a:t>
            </a:r>
          </a:p>
          <a:p>
            <a:r>
              <a:rPr lang="tr-TR" dirty="0" smtClean="0"/>
              <a:t>8-26. Maddeler arasında temel hak ve özgürlükler düzenlenmiştir</a:t>
            </a:r>
          </a:p>
          <a:p>
            <a:pPr lvl="1"/>
            <a:r>
              <a:rPr lang="tr-TR" dirty="0"/>
              <a:t>Vatandaşlık </a:t>
            </a:r>
            <a:r>
              <a:rPr lang="tr-TR" dirty="0" smtClean="0"/>
              <a:t>Hakkı</a:t>
            </a:r>
          </a:p>
          <a:p>
            <a:pPr lvl="1"/>
            <a:r>
              <a:rPr lang="tr-TR" dirty="0" smtClean="0"/>
              <a:t>Kişi Hürriyeti</a:t>
            </a:r>
          </a:p>
          <a:p>
            <a:pPr lvl="1"/>
            <a:r>
              <a:rPr lang="tr-TR" dirty="0" smtClean="0"/>
              <a:t>Kişi </a:t>
            </a:r>
            <a:r>
              <a:rPr lang="tr-TR" dirty="0"/>
              <a:t>Güvenliği </a:t>
            </a:r>
            <a:endParaRPr lang="tr-TR" dirty="0" smtClean="0"/>
          </a:p>
          <a:p>
            <a:pPr lvl="1"/>
            <a:r>
              <a:rPr lang="tr-TR" dirty="0" smtClean="0"/>
              <a:t>İbadet </a:t>
            </a:r>
            <a:r>
              <a:rPr lang="tr-TR" dirty="0"/>
              <a:t>Hürriyeti </a:t>
            </a:r>
            <a:endParaRPr lang="tr-TR" dirty="0" smtClean="0"/>
          </a:p>
          <a:p>
            <a:pPr lvl="1"/>
            <a:r>
              <a:rPr lang="tr-TR" dirty="0" smtClean="0"/>
              <a:t>Basın Hürriyeti</a:t>
            </a:r>
          </a:p>
          <a:p>
            <a:pPr lvl="1"/>
            <a:r>
              <a:rPr lang="tr-TR" dirty="0" smtClean="0"/>
              <a:t>Şirket </a:t>
            </a:r>
            <a:r>
              <a:rPr lang="tr-TR" dirty="0"/>
              <a:t>Kurma Hürriyeti </a:t>
            </a:r>
            <a:endParaRPr lang="tr-TR" dirty="0" smtClean="0"/>
          </a:p>
          <a:p>
            <a:pPr lvl="1"/>
            <a:r>
              <a:rPr lang="tr-TR" dirty="0" smtClean="0"/>
              <a:t>Dilekçe Hakkı</a:t>
            </a:r>
          </a:p>
          <a:p>
            <a:pPr lvl="1"/>
            <a:r>
              <a:rPr lang="tr-TR" dirty="0" smtClean="0"/>
              <a:t>Öğretim </a:t>
            </a:r>
            <a:r>
              <a:rPr lang="tr-TR" dirty="0"/>
              <a:t>Hürriyeti </a:t>
            </a:r>
            <a:endParaRPr lang="tr-TR" dirty="0" smtClean="0"/>
          </a:p>
          <a:p>
            <a:pPr lvl="1"/>
            <a:r>
              <a:rPr lang="tr-TR" dirty="0" smtClean="0"/>
              <a:t>Eşitlik </a:t>
            </a:r>
            <a:r>
              <a:rPr lang="tr-TR" dirty="0"/>
              <a:t>İlkesi </a:t>
            </a:r>
            <a:endParaRPr lang="tr-TR" dirty="0" smtClean="0"/>
          </a:p>
          <a:p>
            <a:pPr lvl="1"/>
            <a:r>
              <a:rPr lang="tr-TR" dirty="0" smtClean="0"/>
              <a:t>Devlet </a:t>
            </a:r>
            <a:r>
              <a:rPr lang="tr-TR" dirty="0"/>
              <a:t>Memurluğuna Girme Hakkı </a:t>
            </a:r>
            <a:endParaRPr lang="tr-TR" dirty="0" smtClean="0"/>
          </a:p>
          <a:p>
            <a:pPr lvl="1"/>
            <a:r>
              <a:rPr lang="tr-TR" dirty="0" smtClean="0"/>
              <a:t>Malî </a:t>
            </a:r>
            <a:r>
              <a:rPr lang="tr-TR" dirty="0"/>
              <a:t>Güce Göre Vergi İlkesi </a:t>
            </a:r>
            <a:endParaRPr lang="tr-TR" dirty="0" smtClean="0"/>
          </a:p>
          <a:p>
            <a:pPr lvl="1"/>
            <a:r>
              <a:rPr lang="tr-TR" dirty="0" smtClean="0"/>
              <a:t>Konut Dokunulmazlığı</a:t>
            </a:r>
          </a:p>
          <a:p>
            <a:pPr lvl="1"/>
            <a:r>
              <a:rPr lang="tr-TR" dirty="0" smtClean="0"/>
              <a:t>Kanunî </a:t>
            </a:r>
            <a:r>
              <a:rPr lang="tr-TR" dirty="0"/>
              <a:t>Hâkim </a:t>
            </a:r>
            <a:r>
              <a:rPr lang="tr-TR" dirty="0" smtClean="0"/>
              <a:t>Güvencesi</a:t>
            </a:r>
          </a:p>
          <a:p>
            <a:pPr lvl="1"/>
            <a:r>
              <a:rPr lang="tr-TR" dirty="0" smtClean="0"/>
              <a:t>Müsadere</a:t>
            </a:r>
            <a:r>
              <a:rPr lang="tr-TR" dirty="0"/>
              <a:t>, Angarya Yasağı </a:t>
            </a:r>
            <a:endParaRPr lang="tr-TR" dirty="0" smtClean="0"/>
          </a:p>
          <a:p>
            <a:pPr lvl="1"/>
            <a:r>
              <a:rPr lang="tr-TR" dirty="0" smtClean="0"/>
              <a:t>Vergilerin </a:t>
            </a:r>
            <a:r>
              <a:rPr lang="tr-TR" dirty="0" err="1"/>
              <a:t>Kanunîliği</a:t>
            </a:r>
            <a:r>
              <a:rPr lang="tr-TR" dirty="0"/>
              <a:t> </a:t>
            </a:r>
            <a:r>
              <a:rPr lang="tr-TR" dirty="0" smtClean="0"/>
              <a:t>İlkesi</a:t>
            </a:r>
          </a:p>
          <a:p>
            <a:pPr lvl="1"/>
            <a:r>
              <a:rPr lang="tr-TR" dirty="0" smtClean="0"/>
              <a:t>İşkence Yasağı</a:t>
            </a:r>
          </a:p>
          <a:p>
            <a:r>
              <a:rPr lang="tr-TR" dirty="0" smtClean="0"/>
              <a:t>Yargı bağımsızlığı ve yargıçlara güvenceler</a:t>
            </a:r>
          </a:p>
          <a:p>
            <a:pPr marL="114300" indent="0">
              <a:buNone/>
            </a:pPr>
            <a:endParaRPr lang="tr-TR" cap="all" dirty="0"/>
          </a:p>
          <a:p>
            <a:endParaRPr lang="en-US" dirty="0"/>
          </a:p>
        </p:txBody>
      </p:sp>
    </p:spTree>
    <p:extLst>
      <p:ext uri="{BB962C8B-B14F-4D97-AF65-F5344CB8AC3E}">
        <p14:creationId xmlns:p14="http://schemas.microsoft.com/office/powerpoint/2010/main" val="22891932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1908 </a:t>
            </a:r>
            <a:r>
              <a:rPr lang="en-US" dirty="0" err="1"/>
              <a:t>İkinci</a:t>
            </a:r>
            <a:r>
              <a:rPr lang="en-US" dirty="0"/>
              <a:t> </a:t>
            </a:r>
            <a:r>
              <a:rPr lang="en-US" dirty="0" err="1"/>
              <a:t>Meşrutiyet</a:t>
            </a:r>
            <a:endParaRPr lang="en-US" dirty="0"/>
          </a:p>
        </p:txBody>
      </p:sp>
      <p:sp>
        <p:nvSpPr>
          <p:cNvPr id="3" name="İçerik Yer Tutucusu 2"/>
          <p:cNvSpPr>
            <a:spLocks noGrp="1"/>
          </p:cNvSpPr>
          <p:nvPr>
            <p:ph idx="1"/>
          </p:nvPr>
        </p:nvSpPr>
        <p:spPr/>
        <p:txBody>
          <a:bodyPr/>
          <a:lstStyle/>
          <a:p>
            <a:r>
              <a:rPr lang="tr-TR" dirty="0" smtClean="0"/>
              <a:t>Padişah yetkilerinin kısıtlanması</a:t>
            </a:r>
          </a:p>
          <a:p>
            <a:r>
              <a:rPr lang="tr-TR" dirty="0" smtClean="0"/>
              <a:t>Parlamenter sistemin layıkıyla kurulmuş olması</a:t>
            </a:r>
          </a:p>
          <a:p>
            <a:r>
              <a:rPr lang="tr-TR" dirty="0" smtClean="0"/>
              <a:t>Kuvvetler ayrılığının tam tesis edilmiş olması</a:t>
            </a:r>
            <a:endParaRPr lang="en-US" dirty="0"/>
          </a:p>
        </p:txBody>
      </p:sp>
    </p:spTree>
    <p:extLst>
      <p:ext uri="{BB962C8B-B14F-4D97-AF65-F5344CB8AC3E}">
        <p14:creationId xmlns:p14="http://schemas.microsoft.com/office/powerpoint/2010/main" val="24549590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1921 </a:t>
            </a:r>
            <a:r>
              <a:rPr lang="en-US" dirty="0" err="1"/>
              <a:t>Teşkilatı</a:t>
            </a:r>
            <a:r>
              <a:rPr lang="en-US" dirty="0"/>
              <a:t> </a:t>
            </a:r>
            <a:r>
              <a:rPr lang="en-US" dirty="0" err="1"/>
              <a:t>Esasiye</a:t>
            </a:r>
            <a:r>
              <a:rPr lang="en-US" dirty="0"/>
              <a:t> </a:t>
            </a:r>
            <a:r>
              <a:rPr lang="en-US" dirty="0" err="1" smtClean="0"/>
              <a:t>Kanunu</a:t>
            </a:r>
            <a:endParaRPr lang="en-US" dirty="0"/>
          </a:p>
        </p:txBody>
      </p:sp>
      <p:sp>
        <p:nvSpPr>
          <p:cNvPr id="3" name="İçerik Yer Tutucusu 2"/>
          <p:cNvSpPr>
            <a:spLocks noGrp="1"/>
          </p:cNvSpPr>
          <p:nvPr>
            <p:ph idx="1"/>
          </p:nvPr>
        </p:nvSpPr>
        <p:spPr/>
        <p:txBody>
          <a:bodyPr/>
          <a:lstStyle/>
          <a:p>
            <a:r>
              <a:rPr lang="tr-TR" dirty="0" smtClean="0"/>
              <a:t>Hak ve özgürlüklere yer verilmemiştir</a:t>
            </a:r>
          </a:p>
          <a:p>
            <a:r>
              <a:rPr lang="tr-TR" dirty="0" smtClean="0"/>
              <a:t>Bu anayasanın yürürlükte olduğu dönemde Osmanlı 1876 </a:t>
            </a:r>
            <a:r>
              <a:rPr lang="tr-TR" dirty="0"/>
              <a:t>K</a:t>
            </a:r>
            <a:r>
              <a:rPr lang="tr-TR" dirty="0" smtClean="0"/>
              <a:t>anuni Esasisi yürürlüktedir</a:t>
            </a:r>
            <a:endParaRPr lang="en-US" dirty="0"/>
          </a:p>
        </p:txBody>
      </p:sp>
    </p:spTree>
    <p:extLst>
      <p:ext uri="{BB962C8B-B14F-4D97-AF65-F5344CB8AC3E}">
        <p14:creationId xmlns:p14="http://schemas.microsoft.com/office/powerpoint/2010/main" val="25473665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1924 Anayasası</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Temel haklar ve özgürlükler 68-88. maddeler arasında yer almıştır</a:t>
            </a:r>
          </a:p>
          <a:p>
            <a:r>
              <a:rPr lang="tr-TR" dirty="0"/>
              <a:t>Madde 68- Her Türk hür doğar, hür yaşar. Hürriyet, başkasına zarar </a:t>
            </a:r>
            <a:r>
              <a:rPr lang="tr-TR" dirty="0" err="1"/>
              <a:t>vermiyecek</a:t>
            </a:r>
            <a:r>
              <a:rPr lang="tr-TR" dirty="0"/>
              <a:t> her şeyi yapabilmektir</a:t>
            </a:r>
            <a:r>
              <a:rPr lang="tr-TR" dirty="0" smtClean="0"/>
              <a:t>.</a:t>
            </a:r>
          </a:p>
          <a:p>
            <a:pPr lvl="1"/>
            <a:r>
              <a:rPr lang="tr-TR" dirty="0" smtClean="0"/>
              <a:t>Eşitlik</a:t>
            </a:r>
          </a:p>
          <a:p>
            <a:pPr lvl="1"/>
            <a:r>
              <a:rPr lang="tr-TR" dirty="0" smtClean="0"/>
              <a:t>Kişi dokunulmazlığı</a:t>
            </a:r>
          </a:p>
          <a:p>
            <a:pPr lvl="1"/>
            <a:r>
              <a:rPr lang="tr-TR" dirty="0" smtClean="0"/>
              <a:t>Can, mal ve ırz dokunulmazlığı</a:t>
            </a:r>
          </a:p>
          <a:p>
            <a:pPr lvl="1"/>
            <a:r>
              <a:rPr lang="tr-TR" dirty="0" smtClean="0"/>
              <a:t>Kişi güvenliği</a:t>
            </a:r>
          </a:p>
          <a:p>
            <a:pPr lvl="1"/>
            <a:r>
              <a:rPr lang="tr-TR" dirty="0" smtClean="0"/>
              <a:t>İşkence, angarya ve müsadere yasağı</a:t>
            </a:r>
          </a:p>
          <a:p>
            <a:pPr lvl="1"/>
            <a:r>
              <a:rPr lang="tr-TR" dirty="0" smtClean="0"/>
              <a:t>Din ve inanç özgürlüğü</a:t>
            </a:r>
          </a:p>
          <a:p>
            <a:pPr lvl="1"/>
            <a:r>
              <a:rPr lang="tr-TR" dirty="0" smtClean="0"/>
              <a:t>Konut dokunulmazlığı</a:t>
            </a:r>
          </a:p>
          <a:p>
            <a:pPr lvl="1"/>
            <a:r>
              <a:rPr lang="tr-TR" dirty="0" smtClean="0"/>
              <a:t>Basın özgürlüğü</a:t>
            </a:r>
          </a:p>
          <a:p>
            <a:pPr lvl="1"/>
            <a:r>
              <a:rPr lang="tr-TR" dirty="0" smtClean="0"/>
              <a:t>Çalışma, mülkiyet, toplanma ve dernek kurma hakkı</a:t>
            </a:r>
          </a:p>
          <a:p>
            <a:pPr lvl="1"/>
            <a:r>
              <a:rPr lang="tr-TR" dirty="0" smtClean="0"/>
              <a:t>Öğrenim hakkı</a:t>
            </a:r>
          </a:p>
          <a:p>
            <a:pPr lvl="1"/>
            <a:r>
              <a:rPr lang="tr-TR" dirty="0" smtClean="0"/>
              <a:t>Haberleşmenin gizliliği</a:t>
            </a:r>
          </a:p>
          <a:p>
            <a:pPr lvl="1"/>
            <a:r>
              <a:rPr lang="tr-TR" dirty="0" smtClean="0"/>
              <a:t>Dilekçe hakkı ve hak arama özgürlüğü</a:t>
            </a:r>
          </a:p>
          <a:p>
            <a:pPr lvl="1"/>
            <a:r>
              <a:rPr lang="tr-TR" dirty="0" smtClean="0"/>
              <a:t>Kanuni hakim güvencesi</a:t>
            </a:r>
          </a:p>
          <a:p>
            <a:endParaRPr lang="en-US" dirty="0"/>
          </a:p>
        </p:txBody>
      </p:sp>
    </p:spTree>
    <p:extLst>
      <p:ext uri="{BB962C8B-B14F-4D97-AF65-F5344CB8AC3E}">
        <p14:creationId xmlns:p14="http://schemas.microsoft.com/office/powerpoint/2010/main" val="18438235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1961 Anayasası</a:t>
            </a:r>
            <a:endParaRPr lang="en-US" dirty="0"/>
          </a:p>
        </p:txBody>
      </p:sp>
      <p:sp>
        <p:nvSpPr>
          <p:cNvPr id="3" name="İçerik Yer Tutucusu 2"/>
          <p:cNvSpPr>
            <a:spLocks noGrp="1"/>
          </p:cNvSpPr>
          <p:nvPr>
            <p:ph idx="1"/>
          </p:nvPr>
        </p:nvSpPr>
        <p:spPr/>
        <p:txBody>
          <a:bodyPr>
            <a:normAutofit/>
          </a:bodyPr>
          <a:lstStyle/>
          <a:p>
            <a:r>
              <a:rPr lang="tr-TR" dirty="0" smtClean="0"/>
              <a:t>Anayasada hukuk devleti ilkesinin benimsenmesi</a:t>
            </a:r>
          </a:p>
          <a:p>
            <a:r>
              <a:rPr lang="tr-TR" dirty="0" smtClean="0"/>
              <a:t>Anayasa yargısının kabul edilmesi</a:t>
            </a:r>
          </a:p>
          <a:p>
            <a:r>
              <a:rPr lang="tr-TR" dirty="0" smtClean="0"/>
              <a:t>Sosyal ve ekonomik haklara ağırlık verilmesi</a:t>
            </a:r>
          </a:p>
          <a:p>
            <a:r>
              <a:rPr lang="tr-TR" dirty="0" smtClean="0"/>
              <a:t>Temel haklar ve özgürlükler (10-62 maddeler arasında) çok geniş biçimde yer verilmiştir</a:t>
            </a:r>
          </a:p>
          <a:p>
            <a:r>
              <a:rPr lang="tr-TR" dirty="0"/>
              <a:t>Madde 10- Herkes, kişiliğine bağlı, dokunulmaz, devredilmez, vazgeçilmez temel hak ve hürriyetlere sahiptir.</a:t>
            </a:r>
            <a:br>
              <a:rPr lang="tr-TR" dirty="0"/>
            </a:br>
            <a:r>
              <a:rPr lang="tr-TR" dirty="0" smtClean="0"/>
              <a:t>Devlet</a:t>
            </a:r>
            <a:r>
              <a:rPr lang="tr-TR" dirty="0"/>
              <a:t>, kişinin temel hak ve hürriyetlerini, fert huzuru, sosyal adâlet ve hukuk devleti ilkeleriyle </a:t>
            </a:r>
            <a:r>
              <a:rPr lang="tr-TR" dirty="0" err="1"/>
              <a:t>bağdaşamıyacak</a:t>
            </a:r>
            <a:r>
              <a:rPr lang="tr-TR" dirty="0"/>
              <a:t> surette </a:t>
            </a:r>
            <a:r>
              <a:rPr lang="tr-TR" dirty="0" err="1"/>
              <a:t>sınırlıyan</a:t>
            </a:r>
            <a:r>
              <a:rPr lang="tr-TR" dirty="0"/>
              <a:t> siyasî, iktisadî ve sosyal bütün engelleri kaldırır; insanın maddî ve </a:t>
            </a:r>
            <a:r>
              <a:rPr lang="tr-TR" dirty="0" err="1"/>
              <a:t>mânevî</a:t>
            </a:r>
            <a:r>
              <a:rPr lang="tr-TR" dirty="0"/>
              <a:t> varlığının gelişmesi için gerekli şartları hazırlar</a:t>
            </a:r>
            <a:r>
              <a:rPr lang="tr-TR" dirty="0" smtClean="0"/>
              <a:t>.</a:t>
            </a:r>
          </a:p>
        </p:txBody>
      </p:sp>
    </p:spTree>
    <p:extLst>
      <p:ext uri="{BB962C8B-B14F-4D97-AF65-F5344CB8AC3E}">
        <p14:creationId xmlns:p14="http://schemas.microsoft.com/office/powerpoint/2010/main" val="36501187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1924 Anayasasından farklı olarak getirilen </a:t>
            </a:r>
            <a:r>
              <a:rPr lang="tr-TR" dirty="0" smtClean="0"/>
              <a:t>yeni haklar (daha çok sosyal ve ekonomik haklar)</a:t>
            </a:r>
          </a:p>
          <a:p>
            <a:pPr lvl="1"/>
            <a:r>
              <a:rPr lang="tr-TR" dirty="0" smtClean="0"/>
              <a:t>Seyahat ve yerleşme hürriyeti</a:t>
            </a:r>
          </a:p>
          <a:p>
            <a:pPr lvl="1"/>
            <a:r>
              <a:rPr lang="tr-TR" dirty="0"/>
              <a:t>Bilim ve Sanat </a:t>
            </a:r>
            <a:r>
              <a:rPr lang="tr-TR" dirty="0" smtClean="0"/>
              <a:t>Hürriyeti</a:t>
            </a:r>
          </a:p>
          <a:p>
            <a:pPr lvl="1"/>
            <a:r>
              <a:rPr lang="tr-TR" dirty="0"/>
              <a:t>Toplantı ve Gösteri Yürüyüşü </a:t>
            </a:r>
            <a:r>
              <a:rPr lang="tr-TR" dirty="0" smtClean="0"/>
              <a:t>Hakkı</a:t>
            </a:r>
          </a:p>
          <a:p>
            <a:pPr lvl="1"/>
            <a:r>
              <a:rPr lang="tr-TR" dirty="0"/>
              <a:t>Dinlenme </a:t>
            </a:r>
            <a:r>
              <a:rPr lang="tr-TR" dirty="0" smtClean="0"/>
              <a:t>Hakkı</a:t>
            </a:r>
          </a:p>
          <a:p>
            <a:pPr lvl="1"/>
            <a:r>
              <a:rPr lang="tr-TR" dirty="0"/>
              <a:t>Ücrette Adâlet </a:t>
            </a:r>
            <a:r>
              <a:rPr lang="tr-TR" dirty="0" smtClean="0"/>
              <a:t>Sağlanması</a:t>
            </a:r>
          </a:p>
          <a:p>
            <a:pPr lvl="1"/>
            <a:r>
              <a:rPr lang="tr-TR" dirty="0"/>
              <a:t>Sendika Kurma </a:t>
            </a:r>
            <a:r>
              <a:rPr lang="tr-TR" dirty="0" smtClean="0"/>
              <a:t>Hakkı</a:t>
            </a:r>
          </a:p>
          <a:p>
            <a:pPr lvl="1"/>
            <a:r>
              <a:rPr lang="tr-TR" dirty="0" smtClean="0"/>
              <a:t>Toplu </a:t>
            </a:r>
            <a:r>
              <a:rPr lang="tr-TR" dirty="0"/>
              <a:t>Sözleşme ve Grev </a:t>
            </a:r>
            <a:r>
              <a:rPr lang="tr-TR" dirty="0" smtClean="0"/>
              <a:t>Hakkı</a:t>
            </a:r>
          </a:p>
          <a:p>
            <a:pPr lvl="1"/>
            <a:r>
              <a:rPr lang="tr-TR" dirty="0"/>
              <a:t>Sosyal </a:t>
            </a:r>
            <a:r>
              <a:rPr lang="tr-TR" dirty="0" smtClean="0"/>
              <a:t>Güvenlik</a:t>
            </a:r>
          </a:p>
          <a:p>
            <a:pPr lvl="1"/>
            <a:r>
              <a:rPr lang="tr-TR" dirty="0"/>
              <a:t>Sağlık Hakkı</a:t>
            </a:r>
            <a:endParaRPr lang="tr-TR" dirty="0" smtClean="0"/>
          </a:p>
          <a:p>
            <a:endParaRPr lang="en-US" dirty="0"/>
          </a:p>
        </p:txBody>
      </p:sp>
    </p:spTree>
    <p:extLst>
      <p:ext uri="{BB962C8B-B14F-4D97-AF65-F5344CB8AC3E}">
        <p14:creationId xmlns:p14="http://schemas.microsoft.com/office/powerpoint/2010/main" val="18042866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1982 Anayasası</a:t>
            </a:r>
            <a:endParaRPr lang="en-US" dirty="0"/>
          </a:p>
        </p:txBody>
      </p:sp>
      <p:sp>
        <p:nvSpPr>
          <p:cNvPr id="3" name="İçerik Yer Tutucusu 2"/>
          <p:cNvSpPr>
            <a:spLocks noGrp="1"/>
          </p:cNvSpPr>
          <p:nvPr>
            <p:ph idx="1"/>
          </p:nvPr>
        </p:nvSpPr>
        <p:spPr>
          <a:xfrm>
            <a:off x="382772" y="1600200"/>
            <a:ext cx="7620000" cy="4800600"/>
          </a:xfrm>
        </p:spPr>
        <p:txBody>
          <a:bodyPr/>
          <a:lstStyle/>
          <a:p>
            <a:r>
              <a:rPr lang="tr-TR" dirty="0" smtClean="0"/>
              <a:t>1961 Anayasasına benzer hükümler getirmiştir</a:t>
            </a:r>
          </a:p>
          <a:p>
            <a:r>
              <a:rPr lang="tr-TR" dirty="0" smtClean="0"/>
              <a:t>Temel hak ve ödevler 12-74. maddeler arasındadır</a:t>
            </a:r>
          </a:p>
          <a:p>
            <a:pPr marL="114300" indent="0">
              <a:buNone/>
            </a:pPr>
            <a:r>
              <a:rPr lang="tr-TR" dirty="0" smtClean="0"/>
              <a:t>(Vizelerden sonraki hafta ayrıntılı işlenecektir)</a:t>
            </a:r>
          </a:p>
          <a:p>
            <a:r>
              <a:rPr lang="tr-TR" dirty="0" smtClean="0"/>
              <a:t>İnsan haklarıyla ilgili 1961 Anayasasında «insan haklarına dayanan» tabiri kullanılmışken, 1982 Anayasasında «insan haklarına saygılı» ifadesine yer verilmiştir.</a:t>
            </a:r>
            <a:endParaRPr lang="en-US" dirty="0"/>
          </a:p>
        </p:txBody>
      </p:sp>
    </p:spTree>
    <p:extLst>
      <p:ext uri="{BB962C8B-B14F-4D97-AF65-F5344CB8AC3E}">
        <p14:creationId xmlns:p14="http://schemas.microsoft.com/office/powerpoint/2010/main" val="29667308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Türkiye’nin taraf olduğu uluslararası sözleşmeler</a:t>
            </a:r>
            <a:endParaRPr lang="en-US" dirty="0"/>
          </a:p>
        </p:txBody>
      </p:sp>
      <p:sp>
        <p:nvSpPr>
          <p:cNvPr id="3" name="İçerik Yer Tutucusu 2"/>
          <p:cNvSpPr>
            <a:spLocks noGrp="1"/>
          </p:cNvSpPr>
          <p:nvPr>
            <p:ph idx="1"/>
          </p:nvPr>
        </p:nvSpPr>
        <p:spPr/>
        <p:txBody>
          <a:bodyPr/>
          <a:lstStyle/>
          <a:p>
            <a:r>
              <a:rPr lang="tr-TR" dirty="0" smtClean="0"/>
              <a:t>Türkiye çok sayıda insan hakları sözleşmesine taraf olmuştur</a:t>
            </a:r>
          </a:p>
          <a:p>
            <a:r>
              <a:rPr lang="tr-TR" dirty="0" smtClean="0"/>
              <a:t>1948 İnsan Hakları Evrensel Bildirgesini ilk kabul eden devletlerdendir. Bakanlar Kurulu kararı ile uygulanması kabul edilmiştir.</a:t>
            </a:r>
          </a:p>
          <a:p>
            <a:r>
              <a:rPr lang="tr-TR" dirty="0" smtClean="0"/>
              <a:t>1950’de imzalanan ve  tarihli Avrupa İnsan Hakları Sözleşmesine 1954  yılında taraf olmuştur.</a:t>
            </a:r>
          </a:p>
          <a:p>
            <a:pPr lvl="1"/>
            <a:r>
              <a:rPr lang="tr-TR" dirty="0" smtClean="0"/>
              <a:t>1987 bireysel başvuru hakkının kabulü</a:t>
            </a:r>
          </a:p>
          <a:p>
            <a:pPr lvl="1"/>
            <a:r>
              <a:rPr lang="tr-TR" dirty="0" smtClean="0"/>
              <a:t>1990 AİHM7inin zorunlu yargı yerinin kabul edilmesi</a:t>
            </a:r>
          </a:p>
          <a:p>
            <a:r>
              <a:rPr lang="tr-TR" dirty="0" smtClean="0"/>
              <a:t>BM, AK ve AGİT bünyesinde çok sayıda sözleşmeye taraftır</a:t>
            </a:r>
          </a:p>
          <a:p>
            <a:endParaRPr lang="en-US" dirty="0"/>
          </a:p>
        </p:txBody>
      </p:sp>
    </p:spTree>
    <p:extLst>
      <p:ext uri="{BB962C8B-B14F-4D97-AF65-F5344CB8AC3E}">
        <p14:creationId xmlns:p14="http://schemas.microsoft.com/office/powerpoint/2010/main" val="3909451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İnsan Haklarıyla ilgili kurumsal gelişmeler</a:t>
            </a:r>
            <a:endParaRPr lang="tr-TR" dirty="0"/>
          </a:p>
        </p:txBody>
      </p:sp>
      <p:sp>
        <p:nvSpPr>
          <p:cNvPr id="3" name="İçerik Yer Tutucusu 2"/>
          <p:cNvSpPr>
            <a:spLocks noGrp="1"/>
          </p:cNvSpPr>
          <p:nvPr>
            <p:ph idx="1"/>
          </p:nvPr>
        </p:nvSpPr>
        <p:spPr>
          <a:noFill/>
        </p:spPr>
        <p:txBody>
          <a:bodyPr/>
          <a:lstStyle/>
          <a:p>
            <a:r>
              <a:rPr lang="tr-TR" dirty="0" smtClean="0"/>
              <a:t>Başbakanlık İnsan Hakları Başkanlığı</a:t>
            </a:r>
          </a:p>
          <a:p>
            <a:pPr marL="114300" indent="0">
              <a:buNone/>
            </a:pPr>
            <a:r>
              <a:rPr lang="tr-TR" dirty="0"/>
              <a:t>https://www.turkiye.gov.tr/insan-haklari-baskanligi</a:t>
            </a:r>
            <a:endParaRPr lang="tr-TR" dirty="0" smtClean="0"/>
          </a:p>
          <a:p>
            <a:r>
              <a:rPr lang="tr-TR" dirty="0" smtClean="0"/>
              <a:t>Türkiye İnsan Hakları Kurumu</a:t>
            </a:r>
          </a:p>
          <a:p>
            <a:pPr marL="114300" indent="0">
              <a:buNone/>
            </a:pPr>
            <a:r>
              <a:rPr lang="tr-TR" dirty="0"/>
              <a:t>http://www.tihk.gov.tr/</a:t>
            </a:r>
            <a:endParaRPr lang="tr-TR" dirty="0" smtClean="0"/>
          </a:p>
          <a:p>
            <a:r>
              <a:rPr lang="tr-TR" dirty="0" smtClean="0"/>
              <a:t>Kamu Denetçiliği Kurumu</a:t>
            </a:r>
          </a:p>
          <a:p>
            <a:pPr marL="114300" indent="0">
              <a:buNone/>
            </a:pPr>
            <a:r>
              <a:rPr lang="tr-TR" dirty="0"/>
              <a:t>http://www.ombudsman.gov.tr/</a:t>
            </a:r>
            <a:endParaRPr lang="tr-TR" dirty="0" smtClean="0"/>
          </a:p>
          <a:p>
            <a:r>
              <a:rPr lang="tr-TR" dirty="0" smtClean="0"/>
              <a:t>Anayasa Mahkemesi’ne Bireysel Başvuru Hakkı</a:t>
            </a:r>
          </a:p>
          <a:p>
            <a:pPr marL="114300" indent="0">
              <a:buNone/>
            </a:pPr>
            <a:r>
              <a:rPr lang="tr-TR" dirty="0"/>
              <a:t>http://www.anayasa.gov.tr/files/bireyselbasvuru/66_soru.pdf</a:t>
            </a:r>
          </a:p>
        </p:txBody>
      </p:sp>
    </p:spTree>
    <p:extLst>
      <p:ext uri="{BB962C8B-B14F-4D97-AF65-F5344CB8AC3E}">
        <p14:creationId xmlns:p14="http://schemas.microsoft.com/office/powerpoint/2010/main" val="2133735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lnSpcReduction="10000"/>
          </a:bodyPr>
          <a:lstStyle/>
          <a:p>
            <a:r>
              <a:rPr lang="tr-TR" dirty="0" smtClean="0"/>
              <a:t>İnsan hakları konusu, </a:t>
            </a:r>
            <a:r>
              <a:rPr lang="tr-TR" dirty="0" err="1" smtClean="0"/>
              <a:t>Yeniçağ’ın</a:t>
            </a:r>
            <a:r>
              <a:rPr lang="tr-TR" dirty="0" smtClean="0"/>
              <a:t> başlangıcından sonra Aydınlanma ile insanlığın gündemine gelmiştir</a:t>
            </a:r>
          </a:p>
          <a:p>
            <a:r>
              <a:rPr lang="tr-TR" dirty="0" smtClean="0"/>
              <a:t>İnsan hakları mücadelesi, devletin otoriter gücü karşısında insanlara özgürlük alanı yaratma, asgari insan onuru ile yaşatma mücadelesidir</a:t>
            </a:r>
          </a:p>
          <a:p>
            <a:r>
              <a:rPr lang="tr-TR" dirty="0" smtClean="0"/>
              <a:t>Önce ulusal belgeler yoluyla insan hakları ilan edilmiştir</a:t>
            </a:r>
          </a:p>
          <a:p>
            <a:r>
              <a:rPr lang="tr-TR" dirty="0" smtClean="0"/>
              <a:t>Sonra anayasacılık hareketiyle devletlerin anayasalarında yer verilmiştir</a:t>
            </a:r>
          </a:p>
          <a:p>
            <a:r>
              <a:rPr lang="tr-TR" dirty="0" smtClean="0"/>
              <a:t>Özellikle II. Dünya Savaşı sonrası Birleşmiş Milletlerin ve bölgesel kuruluşların kurulmasıyla evrensel bir konuma kavuşmuştur.</a:t>
            </a:r>
          </a:p>
          <a:p>
            <a:r>
              <a:rPr lang="tr-TR" dirty="0" smtClean="0"/>
              <a:t>Bugün gerek resmi kuruluşlar, gerekse sivil toplum örgütleri dünyada insan haklarının  uygulanışını ve ihlallerini takip etmektedir.</a:t>
            </a:r>
            <a:endParaRPr lang="tr-TR" dirty="0"/>
          </a:p>
        </p:txBody>
      </p:sp>
    </p:spTree>
    <p:extLst>
      <p:ext uri="{BB962C8B-B14F-4D97-AF65-F5344CB8AC3E}">
        <p14:creationId xmlns:p14="http://schemas.microsoft.com/office/powerpoint/2010/main" val="336264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905001"/>
            <a:ext cx="7543800" cy="2046514"/>
          </a:xfrm>
        </p:spPr>
        <p:txBody>
          <a:bodyPr/>
          <a:lstStyle/>
          <a:p>
            <a:r>
              <a:rPr lang="tr-TR" dirty="0" smtClean="0"/>
              <a:t>İNSAN HAKLARI</a:t>
            </a:r>
            <a:endParaRPr lang="tr-TR" dirty="0"/>
          </a:p>
        </p:txBody>
      </p:sp>
      <p:sp>
        <p:nvSpPr>
          <p:cNvPr id="3" name="Alt Başlık 2"/>
          <p:cNvSpPr>
            <a:spLocks noGrp="1"/>
          </p:cNvSpPr>
          <p:nvPr>
            <p:ph type="subTitle" idx="1"/>
          </p:nvPr>
        </p:nvSpPr>
        <p:spPr>
          <a:xfrm>
            <a:off x="685800" y="3951515"/>
            <a:ext cx="6461760" cy="1317171"/>
          </a:xfrm>
        </p:spPr>
        <p:txBody>
          <a:bodyPr>
            <a:noAutofit/>
          </a:bodyPr>
          <a:lstStyle/>
          <a:p>
            <a:r>
              <a:rPr lang="tr-TR" sz="4000" spc="-100" dirty="0" smtClean="0">
                <a:solidFill>
                  <a:schemeClr val="tx2"/>
                </a:solidFill>
                <a:latin typeface="+mj-lt"/>
                <a:ea typeface="+mj-ea"/>
                <a:cs typeface="+mj-cs"/>
              </a:rPr>
              <a:t>Felsefi temeller, insan haklarının temelleri</a:t>
            </a:r>
          </a:p>
          <a:p>
            <a:r>
              <a:rPr lang="tr-TR" sz="4000" spc="-100" dirty="0" smtClean="0">
                <a:solidFill>
                  <a:schemeClr val="tx2"/>
                </a:solidFill>
                <a:latin typeface="+mj-lt"/>
                <a:ea typeface="+mj-ea"/>
                <a:cs typeface="+mj-cs"/>
              </a:rPr>
              <a:t>(4. hafta</a:t>
            </a:r>
            <a:r>
              <a:rPr lang="tr-TR" sz="4000" spc="-100" dirty="0">
                <a:solidFill>
                  <a:schemeClr val="tx2"/>
                </a:solidFill>
                <a:latin typeface="+mj-lt"/>
                <a:ea typeface="+mj-ea"/>
                <a:cs typeface="+mj-cs"/>
              </a:rPr>
              <a:t>)</a:t>
            </a:r>
          </a:p>
        </p:txBody>
      </p:sp>
    </p:spTree>
    <p:extLst>
      <p:ext uri="{BB962C8B-B14F-4D97-AF65-F5344CB8AC3E}">
        <p14:creationId xmlns:p14="http://schemas.microsoft.com/office/powerpoint/2010/main" val="39370707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haklarına bakışın dönemsel incelemesi</a:t>
            </a:r>
            <a:endParaRPr lang="tr-TR" dirty="0"/>
          </a:p>
        </p:txBody>
      </p:sp>
      <p:sp>
        <p:nvSpPr>
          <p:cNvPr id="3" name="İçerik Yer Tutucusu 2"/>
          <p:cNvSpPr>
            <a:spLocks noGrp="1"/>
          </p:cNvSpPr>
          <p:nvPr>
            <p:ph idx="1"/>
          </p:nvPr>
        </p:nvSpPr>
        <p:spPr/>
        <p:txBody>
          <a:bodyPr>
            <a:normAutofit fontScale="85000" lnSpcReduction="20000"/>
          </a:bodyPr>
          <a:lstStyle/>
          <a:p>
            <a:r>
              <a:rPr lang="tr-TR" dirty="0"/>
              <a:t>İlkçağda özgürlük ve eşitlik başta olmak üzere insan haklarıyla ilgili </a:t>
            </a:r>
            <a:r>
              <a:rPr lang="tr-TR" dirty="0" smtClean="0"/>
              <a:t>temel sorunlara </a:t>
            </a:r>
            <a:r>
              <a:rPr lang="tr-TR" dirty="0"/>
              <a:t>ilişkin fikirlere Çin, Hint Eski Yunan ve Roma Medeniyetleri gibi çeşitli </a:t>
            </a:r>
            <a:r>
              <a:rPr lang="tr-TR" dirty="0" smtClean="0"/>
              <a:t>uygarlıklarda rastlanmaktadır.</a:t>
            </a:r>
          </a:p>
          <a:p>
            <a:r>
              <a:rPr lang="tr-TR" dirty="0" smtClean="0"/>
              <a:t>Ortaçağ’da </a:t>
            </a:r>
            <a:r>
              <a:rPr lang="tr-TR" dirty="0"/>
              <a:t>kilisenin </a:t>
            </a:r>
            <a:r>
              <a:rPr lang="tr-TR" dirty="0" smtClean="0"/>
              <a:t>dünyevî </a:t>
            </a:r>
            <a:r>
              <a:rPr lang="tr-TR" dirty="0"/>
              <a:t>iktidarlar üzerindeki üstünlüğünü</a:t>
            </a:r>
            <a:br>
              <a:rPr lang="tr-TR" dirty="0"/>
            </a:br>
            <a:r>
              <a:rPr lang="tr-TR" dirty="0"/>
              <a:t>sağlamlaştırmaya yönelik </a:t>
            </a:r>
            <a:r>
              <a:rPr lang="tr-TR" dirty="0" smtClean="0"/>
              <a:t>görüşler, </a:t>
            </a:r>
            <a:r>
              <a:rPr lang="tr-TR" dirty="0"/>
              <a:t>insan hakları </a:t>
            </a:r>
            <a:r>
              <a:rPr lang="tr-TR" dirty="0" smtClean="0"/>
              <a:t>düşüncesini </a:t>
            </a:r>
            <a:r>
              <a:rPr lang="tr-TR" dirty="0"/>
              <a:t>ikinci </a:t>
            </a:r>
            <a:r>
              <a:rPr lang="tr-TR" dirty="0" smtClean="0"/>
              <a:t>plana itmiştir.</a:t>
            </a:r>
          </a:p>
          <a:p>
            <a:pPr lvl="1"/>
            <a:r>
              <a:rPr lang="tr-TR" dirty="0" smtClean="0"/>
              <a:t>Hıristiyanlık ve İslam’da kimi eşitlik ve adalet fikirleri</a:t>
            </a:r>
            <a:endParaRPr lang="tr-TR" dirty="0"/>
          </a:p>
          <a:p>
            <a:r>
              <a:rPr lang="tr-TR" dirty="0" smtClean="0"/>
              <a:t>Yeniçağ </a:t>
            </a:r>
            <a:r>
              <a:rPr lang="tr-TR" dirty="0"/>
              <a:t>insan hakları olgusunun temelin teşkil eden değerlerin yeniden doğumuna sahne olmuştur</a:t>
            </a:r>
            <a:r>
              <a:rPr lang="tr-TR" dirty="0" smtClean="0"/>
              <a:t>.</a:t>
            </a:r>
          </a:p>
          <a:p>
            <a:pPr lvl="1"/>
            <a:r>
              <a:rPr lang="tr-TR" dirty="0"/>
              <a:t>Devlet iktidarının meşruluğunu yönetilenlerin rızasına dayandıran toplum sözleşmesi kuramı, </a:t>
            </a:r>
            <a:r>
              <a:rPr lang="tr-TR" dirty="0" smtClean="0"/>
              <a:t>mülkiyet, yaşam </a:t>
            </a:r>
            <a:r>
              <a:rPr lang="tr-TR" dirty="0"/>
              <a:t>hakkı, özgürlük, güvenlik ve barış gibi temel değerlerin korunması gerektiğine dair felsefi </a:t>
            </a:r>
            <a:r>
              <a:rPr lang="tr-TR" dirty="0" smtClean="0"/>
              <a:t>temeller bu </a:t>
            </a:r>
            <a:r>
              <a:rPr lang="tr-TR" dirty="0"/>
              <a:t>dönemin ürünüdür. </a:t>
            </a:r>
            <a:endParaRPr lang="tr-TR" dirty="0" smtClean="0"/>
          </a:p>
          <a:p>
            <a:r>
              <a:rPr lang="tr-TR" dirty="0" err="1" smtClean="0"/>
              <a:t>Yakınçağ’da</a:t>
            </a:r>
            <a:r>
              <a:rPr lang="tr-TR" dirty="0" smtClean="0"/>
              <a:t> ekonomik eşitsizlikler karşısında </a:t>
            </a:r>
            <a:r>
              <a:rPr lang="tr-TR" dirty="0"/>
              <a:t>salt siyasal liberalizm temelli özgürlük ilkelerinin insan haklarının etkin bir </a:t>
            </a:r>
            <a:r>
              <a:rPr lang="tr-TR" dirty="0" smtClean="0"/>
              <a:t>biçimde korunmasında </a:t>
            </a:r>
            <a:r>
              <a:rPr lang="tr-TR" dirty="0"/>
              <a:t>yeterli </a:t>
            </a:r>
            <a:r>
              <a:rPr lang="tr-TR" dirty="0" smtClean="0"/>
              <a:t>olmaması üzerine; insanların </a:t>
            </a:r>
            <a:r>
              <a:rPr lang="tr-TR" dirty="0"/>
              <a:t>özgürlüklerinin </a:t>
            </a:r>
            <a:r>
              <a:rPr lang="tr-TR" dirty="0" smtClean="0"/>
              <a:t>önünde engel </a:t>
            </a:r>
            <a:r>
              <a:rPr lang="tr-TR" dirty="0"/>
              <a:t>teşkil ettiği düşünülen ekonomik eşitsizliğin aşılabilmesi için çeşitli reçeteler öne sürülmüştür. </a:t>
            </a:r>
          </a:p>
        </p:txBody>
      </p:sp>
    </p:spTree>
    <p:extLst>
      <p:ext uri="{BB962C8B-B14F-4D97-AF65-F5344CB8AC3E}">
        <p14:creationId xmlns:p14="http://schemas.microsoft.com/office/powerpoint/2010/main" val="418421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İlkçağ- Çin/Hindistan</a:t>
            </a:r>
            <a:endParaRPr lang="tr-TR" dirty="0"/>
          </a:p>
        </p:txBody>
      </p:sp>
      <p:sp>
        <p:nvSpPr>
          <p:cNvPr id="3" name="İçerik Yer Tutucusu 2"/>
          <p:cNvSpPr>
            <a:spLocks noGrp="1"/>
          </p:cNvSpPr>
          <p:nvPr>
            <p:ph idx="1"/>
          </p:nvPr>
        </p:nvSpPr>
        <p:spPr/>
        <p:txBody>
          <a:bodyPr>
            <a:normAutofit lnSpcReduction="10000"/>
          </a:bodyPr>
          <a:lstStyle/>
          <a:p>
            <a:r>
              <a:rPr lang="tr-TR" dirty="0"/>
              <a:t>Taocu düşüncenin kurucusu olan Lao-Çe (doğumu M.Ö. 604), </a:t>
            </a:r>
            <a:r>
              <a:rPr lang="tr-TR" dirty="0" smtClean="0"/>
              <a:t>insanların doğuştan </a:t>
            </a:r>
            <a:r>
              <a:rPr lang="tr-TR" dirty="0"/>
              <a:t>iyi ve doğuştan eşit olduğunu </a:t>
            </a:r>
            <a:r>
              <a:rPr lang="tr-TR" dirty="0" smtClean="0"/>
              <a:t>belirtmiştir</a:t>
            </a:r>
          </a:p>
          <a:p>
            <a:pPr lvl="1"/>
            <a:r>
              <a:rPr lang="tr-TR" dirty="0"/>
              <a:t>Devlet, olabildiğince az ve açık yasalar çıkarmalı ve mutlaka gerekli olandan fazla vergi </a:t>
            </a:r>
            <a:r>
              <a:rPr lang="tr-TR" dirty="0" smtClean="0"/>
              <a:t>almaktan kaçınmalıdır</a:t>
            </a:r>
          </a:p>
          <a:p>
            <a:r>
              <a:rPr lang="tr-TR" dirty="0" smtClean="0"/>
              <a:t>Hindistan’da </a:t>
            </a:r>
            <a:r>
              <a:rPr lang="tr-TR" dirty="0"/>
              <a:t>özgürlük ve eşitlik sorunsalı etrafındaki görüşler, bu ülkede egemen olan kast sistemi </a:t>
            </a:r>
            <a:r>
              <a:rPr lang="tr-TR" dirty="0" smtClean="0"/>
              <a:t>ile ilgili </a:t>
            </a:r>
            <a:r>
              <a:rPr lang="tr-TR" dirty="0"/>
              <a:t>olmuştur. </a:t>
            </a:r>
            <a:endParaRPr lang="tr-TR" dirty="0" smtClean="0"/>
          </a:p>
          <a:p>
            <a:pPr lvl="1"/>
            <a:r>
              <a:rPr lang="tr-TR" dirty="0" smtClean="0"/>
              <a:t>Toplumu</a:t>
            </a:r>
            <a:r>
              <a:rPr lang="tr-TR" dirty="0"/>
              <a:t>, din adamları, askerler, çalışanlar, düz işçiler, paryalar, köleler gibi </a:t>
            </a:r>
            <a:r>
              <a:rPr lang="tr-TR" dirty="0" smtClean="0"/>
              <a:t>kastlara bölen </a:t>
            </a:r>
            <a:r>
              <a:rPr lang="tr-TR" dirty="0"/>
              <a:t>eşitsiz ve adaletsiz bir sistem olan bu sistemi meşrulaştırmaya çalışan </a:t>
            </a:r>
            <a:r>
              <a:rPr lang="tr-TR" dirty="0" err="1"/>
              <a:t>Brahmacılık</a:t>
            </a:r>
            <a:r>
              <a:rPr lang="tr-TR" dirty="0"/>
              <a:t>, </a:t>
            </a:r>
            <a:r>
              <a:rPr lang="tr-TR" dirty="0" err="1"/>
              <a:t>Upanishadcılık</a:t>
            </a:r>
            <a:r>
              <a:rPr lang="tr-TR" dirty="0"/>
              <a:t>,</a:t>
            </a:r>
            <a:br>
              <a:rPr lang="tr-TR" dirty="0"/>
            </a:br>
            <a:r>
              <a:rPr lang="tr-TR" dirty="0"/>
              <a:t>Hinduizm gibi öğretilerden farklı olarak Budacılık (Budizm), kast sistemine karşı çıkmıştır. </a:t>
            </a:r>
            <a:endParaRPr lang="tr-TR" dirty="0" smtClean="0"/>
          </a:p>
          <a:p>
            <a:r>
              <a:rPr lang="tr-TR" dirty="0" smtClean="0"/>
              <a:t>Budacılık, kısa bir </a:t>
            </a:r>
            <a:r>
              <a:rPr lang="tr-TR" dirty="0"/>
              <a:t>süre içinde Hindistan sınırlarını aşarak Çin, Birmanya, İran ve Asya’nın diğer bölgelerine </a:t>
            </a:r>
            <a:r>
              <a:rPr lang="tr-TR" dirty="0" smtClean="0"/>
              <a:t>yayılım göstermiş; kast </a:t>
            </a:r>
            <a:r>
              <a:rPr lang="tr-TR" dirty="0"/>
              <a:t>sistemine karşı kesin tavır almış ve </a:t>
            </a:r>
            <a:r>
              <a:rPr lang="tr-TR" dirty="0" smtClean="0"/>
              <a:t>halkçı-eşitlikçi bir söylem geliştirmiştir.</a:t>
            </a:r>
            <a:endParaRPr lang="tr-TR" dirty="0"/>
          </a:p>
        </p:txBody>
      </p:sp>
    </p:spTree>
    <p:extLst>
      <p:ext uri="{BB962C8B-B14F-4D97-AF65-F5344CB8AC3E}">
        <p14:creationId xmlns:p14="http://schemas.microsoft.com/office/powerpoint/2010/main" val="36387808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Eski Yunan</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Eski Yunan’da toplum 3 kategoridir</a:t>
            </a:r>
          </a:p>
          <a:p>
            <a:pPr lvl="1"/>
            <a:r>
              <a:rPr lang="tr-TR" dirty="0" smtClean="0"/>
              <a:t>Yurttaşlar (Özgür erkekler)</a:t>
            </a:r>
          </a:p>
          <a:p>
            <a:pPr lvl="1"/>
            <a:r>
              <a:rPr lang="tr-TR" dirty="0" smtClean="0"/>
              <a:t>Yabancılar</a:t>
            </a:r>
          </a:p>
          <a:p>
            <a:pPr lvl="1"/>
            <a:r>
              <a:rPr lang="tr-TR" dirty="0" smtClean="0"/>
              <a:t>Köleler</a:t>
            </a:r>
          </a:p>
          <a:p>
            <a:r>
              <a:rPr lang="tr-TR" dirty="0" smtClean="0"/>
              <a:t>Eşitlik sadece yurttaşlar arasındadır</a:t>
            </a:r>
          </a:p>
          <a:p>
            <a:r>
              <a:rPr lang="tr-TR" dirty="0" smtClean="0"/>
              <a:t>Yunan demokrasisinde yasaların yapımına ve devlet yönetimine katılma hakkı sadece (erkek) yurttaşlara aittir</a:t>
            </a:r>
          </a:p>
          <a:p>
            <a:r>
              <a:rPr lang="tr-TR" dirty="0" smtClean="0"/>
              <a:t>Atina’da doğrudan </a:t>
            </a:r>
            <a:r>
              <a:rPr lang="tr-TR" dirty="0"/>
              <a:t>insan ve toplum sorunlarını merkezine alan bir düşünce hareketi olarak Sofizm / Sofistler </a:t>
            </a:r>
            <a:r>
              <a:rPr lang="tr-TR" dirty="0" smtClean="0"/>
              <a:t>ortaya çıkmıştır (M.Ö. 400ler).</a:t>
            </a:r>
          </a:p>
          <a:p>
            <a:r>
              <a:rPr lang="tr-TR" dirty="0"/>
              <a:t>Sofistler köleliğe karşı çıkmıştır.</a:t>
            </a:r>
          </a:p>
          <a:p>
            <a:r>
              <a:rPr lang="tr-TR" dirty="0" err="1" smtClean="0"/>
              <a:t>Protagoras</a:t>
            </a:r>
            <a:r>
              <a:rPr lang="tr-TR" dirty="0" smtClean="0"/>
              <a:t>, </a:t>
            </a:r>
            <a:r>
              <a:rPr lang="tr-TR" dirty="0"/>
              <a:t>kamusal kurumların, insan refahına katkısı </a:t>
            </a:r>
            <a:r>
              <a:rPr lang="tr-TR" dirty="0" smtClean="0"/>
              <a:t>açısından değerlendirilmesi </a:t>
            </a:r>
            <a:r>
              <a:rPr lang="tr-TR" dirty="0"/>
              <a:t>gerektiğini </a:t>
            </a:r>
            <a:r>
              <a:rPr lang="tr-TR" dirty="0" smtClean="0"/>
              <a:t>söylemiştir.</a:t>
            </a:r>
            <a:r>
              <a:rPr lang="tr-TR" dirty="0"/>
              <a:t> </a:t>
            </a:r>
            <a:r>
              <a:rPr lang="tr-TR" dirty="0" smtClean="0"/>
              <a:t>Bütün </a:t>
            </a:r>
            <a:r>
              <a:rPr lang="tr-TR" dirty="0"/>
              <a:t>ulusların ve hatta kölelerin bile eşit </a:t>
            </a:r>
            <a:r>
              <a:rPr lang="tr-TR" dirty="0" smtClean="0"/>
              <a:t>olduğunu ileri sürmüştür.</a:t>
            </a:r>
          </a:p>
          <a:p>
            <a:r>
              <a:rPr lang="tr-TR" dirty="0" err="1" smtClean="0"/>
              <a:t>Sofokles</a:t>
            </a:r>
            <a:r>
              <a:rPr lang="tr-TR" dirty="0"/>
              <a:t>, yazılı yasaların </a:t>
            </a:r>
            <a:r>
              <a:rPr lang="tr-TR" dirty="0" smtClean="0"/>
              <a:t>üzerinde </a:t>
            </a:r>
            <a:r>
              <a:rPr lang="tr-TR" dirty="0"/>
              <a:t>yer </a:t>
            </a:r>
            <a:r>
              <a:rPr lang="tr-TR" dirty="0" smtClean="0"/>
              <a:t>alan bir </a:t>
            </a:r>
            <a:r>
              <a:rPr lang="tr-TR" dirty="0"/>
              <a:t>doğa yasasına </a:t>
            </a:r>
            <a:r>
              <a:rPr lang="tr-TR" dirty="0" smtClean="0"/>
              <a:t>işaret ederek, bu </a:t>
            </a:r>
            <a:r>
              <a:rPr lang="tr-TR" dirty="0"/>
              <a:t>doğal yasaya aykırı olarak sınırlarını </a:t>
            </a:r>
            <a:r>
              <a:rPr lang="tr-TR" dirty="0" smtClean="0"/>
              <a:t>aşan otoritelere </a:t>
            </a:r>
            <a:r>
              <a:rPr lang="tr-TR" dirty="0"/>
              <a:t>karşı vatandaşların direnme ve isyan hakları olduğunu savunmuştur. </a:t>
            </a:r>
          </a:p>
        </p:txBody>
      </p:sp>
    </p:spTree>
    <p:extLst>
      <p:ext uri="{BB962C8B-B14F-4D97-AF65-F5344CB8AC3E}">
        <p14:creationId xmlns:p14="http://schemas.microsoft.com/office/powerpoint/2010/main" val="3180697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Roma</a:t>
            </a:r>
            <a:endParaRPr lang="tr-TR" dirty="0"/>
          </a:p>
        </p:txBody>
      </p:sp>
      <p:sp>
        <p:nvSpPr>
          <p:cNvPr id="3" name="İçerik Yer Tutucusu 2"/>
          <p:cNvSpPr>
            <a:spLocks noGrp="1"/>
          </p:cNvSpPr>
          <p:nvPr>
            <p:ph idx="1"/>
          </p:nvPr>
        </p:nvSpPr>
        <p:spPr/>
        <p:txBody>
          <a:bodyPr/>
          <a:lstStyle/>
          <a:p>
            <a:r>
              <a:rPr lang="tr-TR" dirty="0"/>
              <a:t>Roma, uyruklarının hukuksal </a:t>
            </a:r>
            <a:r>
              <a:rPr lang="tr-TR" dirty="0" err="1"/>
              <a:t>status</a:t>
            </a:r>
            <a:r>
              <a:rPr lang="tr-TR" dirty="0"/>
              <a:t> bakımından Eski Yunan’ı andırmaktadır. Sınırlı bir </a:t>
            </a:r>
            <a:r>
              <a:rPr lang="tr-TR" dirty="0" smtClean="0"/>
              <a:t>vatandaşlar topluluğuna</a:t>
            </a:r>
            <a:r>
              <a:rPr lang="tr-TR" dirty="0"/>
              <a:t>, yabancılar ve köleler eşlik </a:t>
            </a:r>
            <a:r>
              <a:rPr lang="tr-TR" dirty="0" smtClean="0"/>
              <a:t>etmiştir.</a:t>
            </a:r>
          </a:p>
          <a:p>
            <a:r>
              <a:rPr lang="tr-TR" dirty="0" smtClean="0"/>
              <a:t>Stoacılara </a:t>
            </a:r>
            <a:r>
              <a:rPr lang="tr-TR" dirty="0"/>
              <a:t>göre, bütün insanlar evrensel düzenin </a:t>
            </a:r>
            <a:r>
              <a:rPr lang="tr-TR" dirty="0" smtClean="0"/>
              <a:t>temel parçaları </a:t>
            </a:r>
            <a:r>
              <a:rPr lang="tr-TR" dirty="0"/>
              <a:t>olarak, evrensel akıldan pay almışlardır ve hepsi Tanrının çocuklarıdır; bu yüzden </a:t>
            </a:r>
            <a:r>
              <a:rPr lang="tr-TR" dirty="0" smtClean="0"/>
              <a:t>de birbirlerinin </a:t>
            </a:r>
            <a:r>
              <a:rPr lang="tr-TR" dirty="0"/>
              <a:t>kardeşidirler. </a:t>
            </a:r>
            <a:endParaRPr lang="tr-TR" dirty="0" smtClean="0"/>
          </a:p>
          <a:p>
            <a:r>
              <a:rPr lang="tr-TR" dirty="0" smtClean="0"/>
              <a:t>Roma’da köleliği meşrulaştıran bir düşünce vardı</a:t>
            </a:r>
            <a:r>
              <a:rPr lang="tr-TR" dirty="0"/>
              <a:t/>
            </a:r>
            <a:br>
              <a:rPr lang="tr-TR" dirty="0"/>
            </a:b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2468761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Ortaçağ Batı dünyası</a:t>
            </a:r>
            <a:endParaRPr lang="tr-TR" dirty="0"/>
          </a:p>
        </p:txBody>
      </p:sp>
      <p:sp>
        <p:nvSpPr>
          <p:cNvPr id="3" name="İçerik Yer Tutucusu 2"/>
          <p:cNvSpPr>
            <a:spLocks noGrp="1"/>
          </p:cNvSpPr>
          <p:nvPr>
            <p:ph idx="1"/>
          </p:nvPr>
        </p:nvSpPr>
        <p:spPr/>
        <p:txBody>
          <a:bodyPr>
            <a:normAutofit lnSpcReduction="10000"/>
          </a:bodyPr>
          <a:lstStyle/>
          <a:p>
            <a:r>
              <a:rPr lang="tr-TR" dirty="0"/>
              <a:t>Bu dönemin </a:t>
            </a:r>
            <a:r>
              <a:rPr lang="tr-TR" dirty="0" smtClean="0"/>
              <a:t>önemli bir kısmında </a:t>
            </a:r>
            <a:r>
              <a:rPr lang="tr-TR" dirty="0"/>
              <a:t>felsefî ve siyasal düşünceler, kilisenin (dinsel iktidarın) dünyevî iktidarlar üzerindeki</a:t>
            </a:r>
            <a:br>
              <a:rPr lang="tr-TR" dirty="0"/>
            </a:br>
            <a:r>
              <a:rPr lang="tr-TR" dirty="0"/>
              <a:t>üstünlüğünü sağlamlaştırmaya yönelik görüşler olmuştur. </a:t>
            </a:r>
            <a:endParaRPr lang="tr-TR" dirty="0" smtClean="0"/>
          </a:p>
          <a:p>
            <a:r>
              <a:rPr lang="tr-TR" dirty="0" err="1" smtClean="0"/>
              <a:t>Padovalı</a:t>
            </a:r>
            <a:r>
              <a:rPr lang="tr-TR" dirty="0" smtClean="0"/>
              <a:t> </a:t>
            </a:r>
            <a:r>
              <a:rPr lang="tr-TR" dirty="0" err="1" smtClean="0"/>
              <a:t>Marsilius</a:t>
            </a:r>
            <a:r>
              <a:rPr lang="tr-TR" dirty="0" smtClean="0"/>
              <a:t> (13. yy), kilisenin oynamak </a:t>
            </a:r>
            <a:r>
              <a:rPr lang="tr-TR" dirty="0"/>
              <a:t>istediği siyasal role karşı </a:t>
            </a:r>
            <a:r>
              <a:rPr lang="tr-TR" dirty="0" smtClean="0"/>
              <a:t>çıkmıştır. Ona göre</a:t>
            </a:r>
            <a:r>
              <a:rPr lang="tr-TR" dirty="0"/>
              <a:t>, bütün kamu makam ve otoriteleri</a:t>
            </a:r>
            <a:br>
              <a:rPr lang="tr-TR" dirty="0"/>
            </a:br>
            <a:r>
              <a:rPr lang="tr-TR" dirty="0"/>
              <a:t>seçimlik ve yasalara tabi olmalıdır; kamu otoritelerinin tamamı, devlet adına ama herkesin </a:t>
            </a:r>
            <a:r>
              <a:rPr lang="tr-TR" dirty="0" smtClean="0"/>
              <a:t>çıkarı doğrultusunda çalışmalıdır.</a:t>
            </a:r>
          </a:p>
          <a:p>
            <a:r>
              <a:rPr lang="tr-TR" dirty="0" err="1"/>
              <a:t>Occamlı</a:t>
            </a:r>
            <a:r>
              <a:rPr lang="tr-TR" dirty="0"/>
              <a:t> </a:t>
            </a:r>
            <a:r>
              <a:rPr lang="tr-TR" dirty="0" smtClean="0"/>
              <a:t>William</a:t>
            </a:r>
            <a:r>
              <a:rPr lang="tr-TR" dirty="0"/>
              <a:t> </a:t>
            </a:r>
            <a:r>
              <a:rPr lang="tr-TR" dirty="0" smtClean="0"/>
              <a:t>(14. yy) yasaların</a:t>
            </a:r>
            <a:r>
              <a:rPr lang="tr-TR" dirty="0"/>
              <a:t>, insanların ve </a:t>
            </a:r>
            <a:r>
              <a:rPr lang="tr-TR" dirty="0" smtClean="0"/>
              <a:t>halkların eşitliği </a:t>
            </a:r>
            <a:r>
              <a:rPr lang="tr-TR" dirty="0"/>
              <a:t>ilkesine bağlı olarak kaleme alınması gerektiğini </a:t>
            </a:r>
            <a:r>
              <a:rPr lang="tr-TR" dirty="0" smtClean="0"/>
              <a:t>savunmuş ; pozitif </a:t>
            </a:r>
            <a:r>
              <a:rPr lang="tr-TR" dirty="0"/>
              <a:t>hukukun da, </a:t>
            </a:r>
            <a:r>
              <a:rPr lang="tr-TR" dirty="0" smtClean="0"/>
              <a:t>doğal hukuk </a:t>
            </a:r>
            <a:r>
              <a:rPr lang="tr-TR" dirty="0"/>
              <a:t>gibi, bireysel özgürlük ve eşitlik kurallarına uygun olması </a:t>
            </a:r>
            <a:r>
              <a:rPr lang="tr-TR" dirty="0" smtClean="0"/>
              <a:t>gerektiğini </a:t>
            </a:r>
            <a:r>
              <a:rPr lang="tr-TR" dirty="0"/>
              <a:t>de </a:t>
            </a:r>
            <a:r>
              <a:rPr lang="tr-TR" dirty="0" smtClean="0"/>
              <a:t>vurgulamıştır.</a:t>
            </a:r>
            <a:r>
              <a:rPr lang="tr-TR" dirty="0"/>
              <a:t/>
            </a:r>
            <a:br>
              <a:rPr lang="tr-TR" dirty="0"/>
            </a:br>
            <a:endParaRPr lang="tr-TR" dirty="0"/>
          </a:p>
        </p:txBody>
      </p:sp>
    </p:spTree>
    <p:extLst>
      <p:ext uri="{BB962C8B-B14F-4D97-AF65-F5344CB8AC3E}">
        <p14:creationId xmlns:p14="http://schemas.microsoft.com/office/powerpoint/2010/main" val="10804182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Ortaçağ İslam dünyası</a:t>
            </a:r>
            <a:endParaRPr lang="tr-TR" dirty="0"/>
          </a:p>
        </p:txBody>
      </p:sp>
      <p:sp>
        <p:nvSpPr>
          <p:cNvPr id="3" name="İçerik Yer Tutucusu 2"/>
          <p:cNvSpPr>
            <a:spLocks noGrp="1"/>
          </p:cNvSpPr>
          <p:nvPr>
            <p:ph idx="1"/>
          </p:nvPr>
        </p:nvSpPr>
        <p:spPr/>
        <p:txBody>
          <a:bodyPr>
            <a:normAutofit fontScale="92500"/>
          </a:bodyPr>
          <a:lstStyle/>
          <a:p>
            <a:r>
              <a:rPr lang="tr-TR" dirty="0" err="1"/>
              <a:t>Farabî</a:t>
            </a:r>
            <a:r>
              <a:rPr lang="tr-TR" dirty="0"/>
              <a:t> </a:t>
            </a:r>
            <a:r>
              <a:rPr lang="tr-TR" dirty="0" smtClean="0"/>
              <a:t>(9. yy), </a:t>
            </a:r>
            <a:r>
              <a:rPr lang="tr-TR" dirty="0"/>
              <a:t>var olan toplumsal düzenler ve olması gerektiğini düşündüğü toplumsal </a:t>
            </a:r>
            <a:r>
              <a:rPr lang="tr-TR" dirty="0" smtClean="0"/>
              <a:t>düzene ilişkin </a:t>
            </a:r>
            <a:r>
              <a:rPr lang="tr-TR" dirty="0"/>
              <a:t>tahlillerinde, adalete, barışa, insanları gerçek mutluluğa ulaştırmayı amaçlayan </a:t>
            </a:r>
            <a:r>
              <a:rPr lang="tr-TR" dirty="0" smtClean="0"/>
              <a:t>toplumsal dayanışmaya</a:t>
            </a:r>
            <a:r>
              <a:rPr lang="tr-TR" dirty="0"/>
              <a:t>, evrenselliğe vurgu yaparak bu hususların </a:t>
            </a:r>
            <a:r>
              <a:rPr lang="tr-TR" dirty="0" smtClean="0"/>
              <a:t>önemine işaret </a:t>
            </a:r>
            <a:r>
              <a:rPr lang="tr-TR" dirty="0"/>
              <a:t>etmiştir. </a:t>
            </a:r>
            <a:endParaRPr lang="tr-TR" dirty="0" smtClean="0"/>
          </a:p>
          <a:p>
            <a:r>
              <a:rPr lang="tr-TR" dirty="0" smtClean="0"/>
              <a:t>El-</a:t>
            </a:r>
            <a:r>
              <a:rPr lang="tr-TR" dirty="0" err="1" smtClean="0"/>
              <a:t>Maverdî</a:t>
            </a:r>
            <a:r>
              <a:rPr lang="tr-TR" dirty="0" smtClean="0"/>
              <a:t> (10. yy), devlet </a:t>
            </a:r>
            <a:r>
              <a:rPr lang="tr-TR" dirty="0"/>
              <a:t>başkanı konumundaki halifenin, adalete uygun hareket etmemesi halinde, </a:t>
            </a:r>
            <a:r>
              <a:rPr lang="tr-TR" dirty="0" smtClean="0"/>
              <a:t>görevinden uzaklaştırılması </a:t>
            </a:r>
            <a:r>
              <a:rPr lang="tr-TR" dirty="0"/>
              <a:t>gerektiğini savunmuştur. </a:t>
            </a:r>
            <a:endParaRPr lang="tr-TR" dirty="0" smtClean="0"/>
          </a:p>
          <a:p>
            <a:r>
              <a:rPr lang="tr-TR" dirty="0" err="1" smtClean="0"/>
              <a:t>İbn</a:t>
            </a:r>
            <a:r>
              <a:rPr lang="tr-TR" dirty="0" smtClean="0"/>
              <a:t>-i </a:t>
            </a:r>
            <a:r>
              <a:rPr lang="tr-TR" dirty="0"/>
              <a:t>Sina </a:t>
            </a:r>
            <a:r>
              <a:rPr lang="tr-TR" dirty="0" smtClean="0"/>
              <a:t>(10. yy), </a:t>
            </a:r>
            <a:r>
              <a:rPr lang="tr-TR" dirty="0"/>
              <a:t>halifenin taşıdığı üstün </a:t>
            </a:r>
            <a:r>
              <a:rPr lang="tr-TR" dirty="0" smtClean="0"/>
              <a:t>gücün meşru </a:t>
            </a:r>
            <a:r>
              <a:rPr lang="tr-TR" dirty="0"/>
              <a:t>bir niteliğinin bulunması gerektiğini vurgulamıştır. Düşünüre göre, bu </a:t>
            </a:r>
            <a:r>
              <a:rPr lang="tr-TR" dirty="0" smtClean="0"/>
              <a:t>meşruiyet, bireylerin doğrudan </a:t>
            </a:r>
            <a:r>
              <a:rPr lang="tr-TR" dirty="0"/>
              <a:t>veya dolaylı olarak göstereceği </a:t>
            </a:r>
            <a:r>
              <a:rPr lang="tr-TR" dirty="0" smtClean="0"/>
              <a:t>rızaya dayanacaktır</a:t>
            </a:r>
            <a:r>
              <a:rPr lang="tr-TR" dirty="0"/>
              <a:t>. Bireylerin rızasının olmadığı </a:t>
            </a:r>
            <a:r>
              <a:rPr lang="tr-TR" dirty="0" smtClean="0"/>
              <a:t>ve dolayısıyla</a:t>
            </a:r>
            <a:r>
              <a:rPr lang="tr-TR" dirty="0"/>
              <a:t>, meşruiyete sahip olmayan bir iktidara karşı bireylerin </a:t>
            </a:r>
            <a:r>
              <a:rPr lang="tr-TR" dirty="0" smtClean="0"/>
              <a:t>direnme</a:t>
            </a:r>
            <a:r>
              <a:rPr lang="tr-TR" dirty="0"/>
              <a:t>, bu iktidarı alaşağı etme </a:t>
            </a:r>
            <a:r>
              <a:rPr lang="tr-TR" dirty="0" smtClean="0"/>
              <a:t>ve hatta </a:t>
            </a:r>
            <a:r>
              <a:rPr lang="tr-TR" dirty="0"/>
              <a:t>iktidarı elinde bulunduran kişiyi öldürme hakları vardır</a:t>
            </a:r>
            <a:br>
              <a:rPr lang="tr-TR" dirty="0"/>
            </a:br>
            <a:endParaRPr lang="tr-TR" dirty="0"/>
          </a:p>
        </p:txBody>
      </p:sp>
    </p:spTree>
    <p:extLst>
      <p:ext uri="{BB962C8B-B14F-4D97-AF65-F5344CB8AC3E}">
        <p14:creationId xmlns:p14="http://schemas.microsoft.com/office/powerpoint/2010/main" val="33639415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Yeniçağ</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Bu </a:t>
            </a:r>
            <a:r>
              <a:rPr lang="tr-TR" dirty="0"/>
              <a:t>dönemin belli başlı düşünürlerinin </a:t>
            </a:r>
            <a:r>
              <a:rPr lang="tr-TR" dirty="0" smtClean="0"/>
              <a:t>kuramlarının, doğrudan </a:t>
            </a:r>
            <a:r>
              <a:rPr lang="tr-TR" dirty="0"/>
              <a:t>insan hakları öğretisine vücut </a:t>
            </a:r>
            <a:r>
              <a:rPr lang="tr-TR" dirty="0" smtClean="0"/>
              <a:t>verecektir.</a:t>
            </a:r>
          </a:p>
          <a:p>
            <a:r>
              <a:rPr lang="tr-TR" dirty="0"/>
              <a:t>Jean </a:t>
            </a:r>
            <a:r>
              <a:rPr lang="tr-TR" dirty="0" err="1"/>
              <a:t>Bodin</a:t>
            </a:r>
            <a:r>
              <a:rPr lang="tr-TR" dirty="0"/>
              <a:t> (1530-1596</a:t>
            </a:r>
            <a:r>
              <a:rPr lang="tr-TR" dirty="0" smtClean="0"/>
              <a:t>): Güçlü bir iktidar </a:t>
            </a:r>
            <a:r>
              <a:rPr lang="tr-TR" dirty="0"/>
              <a:t>için geliştirdiği formül, </a:t>
            </a:r>
            <a:r>
              <a:rPr lang="tr-TR" dirty="0" smtClean="0"/>
              <a:t>egemenlik </a:t>
            </a:r>
            <a:r>
              <a:rPr lang="tr-TR" dirty="0"/>
              <a:t>kuramıdır</a:t>
            </a:r>
            <a:r>
              <a:rPr lang="tr-TR" dirty="0" smtClean="0"/>
              <a:t>.</a:t>
            </a:r>
          </a:p>
          <a:p>
            <a:pPr lvl="1"/>
            <a:r>
              <a:rPr lang="tr-TR" dirty="0" smtClean="0"/>
              <a:t>Devlet, </a:t>
            </a:r>
            <a:r>
              <a:rPr lang="tr-TR" dirty="0"/>
              <a:t>Tanrısal-doğal yasalara uygun hareket etmelidir. </a:t>
            </a:r>
            <a:r>
              <a:rPr lang="tr-TR" dirty="0" smtClean="0"/>
              <a:t>Bu yasalar</a:t>
            </a:r>
            <a:r>
              <a:rPr lang="tr-TR" dirty="0"/>
              <a:t>, adaleti içeren, uyrukların özgürlük, mülkiyet, güvenlik, barış gibi haklarının saygı </a:t>
            </a:r>
            <a:r>
              <a:rPr lang="tr-TR" dirty="0" smtClean="0"/>
              <a:t>görüp korunmasını </a:t>
            </a:r>
            <a:r>
              <a:rPr lang="tr-TR" dirty="0"/>
              <a:t>gerektiren, yazılı olmayan, ama insanların vicdanlarına </a:t>
            </a:r>
            <a:r>
              <a:rPr lang="tr-TR" dirty="0" smtClean="0"/>
              <a:t>sinmiş yasalardır</a:t>
            </a:r>
            <a:r>
              <a:rPr lang="tr-TR" dirty="0"/>
              <a:t>. Egemenin </a:t>
            </a:r>
            <a:r>
              <a:rPr lang="tr-TR" dirty="0" smtClean="0"/>
              <a:t>yasaları (pozitif </a:t>
            </a:r>
            <a:r>
              <a:rPr lang="tr-TR" dirty="0"/>
              <a:t>hukuk), bu yasalara (doğal hukuk) uymalıdır; ne var ki, egemeni buna zorlayacak </a:t>
            </a:r>
            <a:r>
              <a:rPr lang="tr-TR" dirty="0" smtClean="0"/>
              <a:t>olan, vicdanından </a:t>
            </a:r>
            <a:r>
              <a:rPr lang="tr-TR" dirty="0"/>
              <a:t>başkası değildir. </a:t>
            </a:r>
            <a:endParaRPr lang="tr-TR" dirty="0" smtClean="0"/>
          </a:p>
          <a:p>
            <a:pPr lvl="1"/>
            <a:r>
              <a:rPr lang="tr-TR" dirty="0" smtClean="0"/>
              <a:t>Devlet, </a:t>
            </a:r>
            <a:r>
              <a:rPr lang="tr-TR" dirty="0"/>
              <a:t>özel </a:t>
            </a:r>
            <a:r>
              <a:rPr lang="tr-TR" dirty="0" smtClean="0"/>
              <a:t>mülkiyete dokunamayacak</a:t>
            </a:r>
            <a:r>
              <a:rPr lang="tr-TR" dirty="0"/>
              <a:t>, keyfî ve salt kendi kişisel kararıyla vergi </a:t>
            </a:r>
            <a:r>
              <a:rPr lang="tr-TR" dirty="0" smtClean="0"/>
              <a:t>salamayacaktır.</a:t>
            </a:r>
          </a:p>
          <a:p>
            <a:r>
              <a:rPr lang="tr-TR" dirty="0"/>
              <a:t>Thomas </a:t>
            </a:r>
            <a:r>
              <a:rPr lang="tr-TR" dirty="0" err="1"/>
              <a:t>Hobbes</a:t>
            </a:r>
            <a:r>
              <a:rPr lang="tr-TR" dirty="0"/>
              <a:t> (1588-1679</a:t>
            </a:r>
            <a:r>
              <a:rPr lang="tr-TR" dirty="0" smtClean="0"/>
              <a:t>): İnsanlar güvenliklerini sağlamak amacıyla güç </a:t>
            </a:r>
            <a:r>
              <a:rPr lang="tr-TR" dirty="0"/>
              <a:t>kullanma </a:t>
            </a:r>
            <a:r>
              <a:rPr lang="tr-TR" dirty="0" smtClean="0"/>
              <a:t>hakkını </a:t>
            </a:r>
            <a:r>
              <a:rPr lang="tr-TR" dirty="0"/>
              <a:t>üçüncü bir kişiye (</a:t>
            </a:r>
            <a:r>
              <a:rPr lang="tr-TR" dirty="0" smtClean="0"/>
              <a:t>devlete) devredilmesi </a:t>
            </a:r>
            <a:r>
              <a:rPr lang="tr-TR" dirty="0"/>
              <a:t>olan toplum sözleşmesi ile son bulmuştur. </a:t>
            </a:r>
            <a:endParaRPr lang="tr-TR" dirty="0" smtClean="0"/>
          </a:p>
          <a:p>
            <a:r>
              <a:rPr lang="tr-TR" dirty="0" err="1" smtClean="0"/>
              <a:t>Hobbes</a:t>
            </a:r>
            <a:r>
              <a:rPr lang="tr-TR" dirty="0" smtClean="0"/>
              <a:t> </a:t>
            </a:r>
            <a:r>
              <a:rPr lang="tr-TR" dirty="0"/>
              <a:t>da devlete belirli bir sınırlama ve </a:t>
            </a:r>
            <a:r>
              <a:rPr lang="tr-TR" dirty="0" smtClean="0"/>
              <a:t>bireylere belirli </a:t>
            </a:r>
            <a:r>
              <a:rPr lang="tr-TR" dirty="0"/>
              <a:t>bir özgürlük alanı açma eğiliminde görünmektedir</a:t>
            </a:r>
            <a:r>
              <a:rPr lang="tr-TR" dirty="0" smtClean="0"/>
              <a:t>. </a:t>
            </a:r>
            <a:r>
              <a:rPr lang="tr-TR" dirty="0" err="1" smtClean="0"/>
              <a:t>Hobbes</a:t>
            </a:r>
            <a:r>
              <a:rPr lang="tr-TR" dirty="0"/>
              <a:t>, bireylere devletin karışmamasını arzuladığı bir </a:t>
            </a:r>
            <a:r>
              <a:rPr lang="tr-TR" dirty="0" smtClean="0"/>
              <a:t>özel alan </a:t>
            </a:r>
            <a:r>
              <a:rPr lang="tr-TR" dirty="0"/>
              <a:t>açma çabasında olmuştur.</a:t>
            </a:r>
            <a:endParaRPr lang="tr-TR" dirty="0" smtClean="0"/>
          </a:p>
          <a:p>
            <a:pPr lvl="1"/>
            <a:r>
              <a:rPr lang="tr-TR" dirty="0" smtClean="0"/>
              <a:t>Kişiler yaşam </a:t>
            </a:r>
            <a:r>
              <a:rPr lang="tr-TR" dirty="0"/>
              <a:t>haklarını devretmiş </a:t>
            </a:r>
            <a:r>
              <a:rPr lang="tr-TR" dirty="0" smtClean="0"/>
              <a:t>değildir</a:t>
            </a:r>
          </a:p>
          <a:p>
            <a:pPr lvl="1"/>
            <a:r>
              <a:rPr lang="tr-TR" dirty="0" smtClean="0"/>
              <a:t>Bütün haklar </a:t>
            </a:r>
            <a:r>
              <a:rPr lang="tr-TR" dirty="0"/>
              <a:t>devredilebilir nitelikte </a:t>
            </a:r>
            <a:r>
              <a:rPr lang="tr-TR" dirty="0" smtClean="0"/>
              <a:t>değildir</a:t>
            </a:r>
          </a:p>
          <a:p>
            <a:pPr lvl="1"/>
            <a:r>
              <a:rPr lang="tr-TR" dirty="0" smtClean="0"/>
              <a:t>Yasalarca </a:t>
            </a:r>
            <a:r>
              <a:rPr lang="tr-TR" dirty="0"/>
              <a:t>müsaade edilen </a:t>
            </a:r>
            <a:r>
              <a:rPr lang="tr-TR" dirty="0" smtClean="0"/>
              <a:t>bütün eylemlerde</a:t>
            </a:r>
            <a:r>
              <a:rPr lang="tr-TR" dirty="0"/>
              <a:t>, insanlar, kendileri için en yararlı olacak şekilde, kendi akıllarının önereceği şeyleri </a:t>
            </a:r>
            <a:r>
              <a:rPr lang="tr-TR" dirty="0" smtClean="0"/>
              <a:t>yapmak özgürlüğüne sahiptirler</a:t>
            </a:r>
          </a:p>
        </p:txBody>
      </p:sp>
    </p:spTree>
    <p:extLst>
      <p:ext uri="{BB962C8B-B14F-4D97-AF65-F5344CB8AC3E}">
        <p14:creationId xmlns:p14="http://schemas.microsoft.com/office/powerpoint/2010/main" val="16656909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John Locke (1632-1704</a:t>
            </a:r>
            <a:r>
              <a:rPr lang="tr-TR" dirty="0" smtClean="0"/>
              <a:t>): Siyasal toplumu (devletli </a:t>
            </a:r>
            <a:r>
              <a:rPr lang="tr-TR" dirty="0"/>
              <a:t>toplumu) kuran toplum sözleşmesi yapılmadan önce zaten var olan ‘</a:t>
            </a:r>
            <a:r>
              <a:rPr lang="tr-TR" dirty="0" smtClean="0"/>
              <a:t>yaşam-özgürlük-mülkiyet’ hakları</a:t>
            </a:r>
            <a:r>
              <a:rPr lang="tr-TR" dirty="0"/>
              <a:t>, siyasal topluma olduğu gibi taşınmıştır. </a:t>
            </a:r>
            <a:endParaRPr lang="tr-TR" dirty="0" smtClean="0"/>
          </a:p>
          <a:p>
            <a:r>
              <a:rPr lang="tr-TR" dirty="0" smtClean="0"/>
              <a:t>Bireyler</a:t>
            </a:r>
            <a:r>
              <a:rPr lang="tr-TR" dirty="0"/>
              <a:t>, devlete sadece doğa (tabiat) halinde </a:t>
            </a:r>
            <a:r>
              <a:rPr lang="tr-TR" dirty="0" smtClean="0"/>
              <a:t>ellerinde tuttukları </a:t>
            </a:r>
            <a:r>
              <a:rPr lang="tr-TR" dirty="0"/>
              <a:t>cezalandırma yetkilerini </a:t>
            </a:r>
            <a:r>
              <a:rPr lang="tr-TR" dirty="0" smtClean="0"/>
              <a:t>devretmiştir.</a:t>
            </a:r>
          </a:p>
          <a:p>
            <a:r>
              <a:rPr lang="tr-TR" dirty="0" smtClean="0"/>
              <a:t>Devlet</a:t>
            </a:r>
            <a:r>
              <a:rPr lang="tr-TR" dirty="0"/>
              <a:t>, yaşam, özgürlük, mülkiyet </a:t>
            </a:r>
            <a:r>
              <a:rPr lang="tr-TR" dirty="0" smtClean="0"/>
              <a:t>haklarına dokunamayacaktır</a:t>
            </a:r>
            <a:r>
              <a:rPr lang="tr-TR" dirty="0"/>
              <a:t>. Aksi durumda, halk, yönetime isyan hakkını </a:t>
            </a:r>
            <a:r>
              <a:rPr lang="tr-TR" dirty="0" smtClean="0"/>
              <a:t>kullanacaktır.</a:t>
            </a:r>
          </a:p>
          <a:p>
            <a:r>
              <a:rPr lang="tr-TR" dirty="0" err="1" smtClean="0"/>
              <a:t>Locke’un</a:t>
            </a:r>
            <a:r>
              <a:rPr lang="tr-TR" dirty="0"/>
              <a:t>, bireysel hak </a:t>
            </a:r>
            <a:r>
              <a:rPr lang="tr-TR" dirty="0" smtClean="0"/>
              <a:t>ve özgürlükleri </a:t>
            </a:r>
            <a:r>
              <a:rPr lang="tr-TR" dirty="0" err="1"/>
              <a:t>güvencelemek</a:t>
            </a:r>
            <a:r>
              <a:rPr lang="tr-TR" dirty="0"/>
              <a:t> için isyan hakkı yaptırımı dışında öngördüğü ikinci mekanizma </a:t>
            </a:r>
            <a:r>
              <a:rPr lang="tr-TR" dirty="0" smtClean="0"/>
              <a:t>kuvvetler ayrılığı ilkesidir. </a:t>
            </a:r>
          </a:p>
          <a:p>
            <a:r>
              <a:rPr lang="tr-TR" dirty="0" smtClean="0"/>
              <a:t>Bu ilke </a:t>
            </a:r>
            <a:r>
              <a:rPr lang="tr-TR" dirty="0"/>
              <a:t>Montesquieu (1689-1755</a:t>
            </a:r>
            <a:r>
              <a:rPr lang="tr-TR" dirty="0" smtClean="0"/>
              <a:t>)</a:t>
            </a:r>
            <a:r>
              <a:rPr lang="tr-TR" dirty="0"/>
              <a:t> </a:t>
            </a:r>
            <a:r>
              <a:rPr lang="tr-TR" dirty="0" smtClean="0"/>
              <a:t>tarafından geliştirilerek, formüle edilmiştir.</a:t>
            </a:r>
          </a:p>
          <a:p>
            <a:r>
              <a:rPr lang="tr-TR" dirty="0" err="1"/>
              <a:t>Locke’un</a:t>
            </a:r>
            <a:r>
              <a:rPr lang="tr-TR" dirty="0"/>
              <a:t> özgürlük felsefesi ve haklar kataloğu, ilk insan </a:t>
            </a:r>
            <a:r>
              <a:rPr lang="tr-TR" dirty="0" smtClean="0"/>
              <a:t>hakları belgeleri üzerinde </a:t>
            </a:r>
            <a:r>
              <a:rPr lang="tr-TR" dirty="0"/>
              <a:t>belirgin bir etki yapmış gibidir. </a:t>
            </a:r>
          </a:p>
        </p:txBody>
      </p:sp>
    </p:spTree>
    <p:extLst>
      <p:ext uri="{BB962C8B-B14F-4D97-AF65-F5344CB8AC3E}">
        <p14:creationId xmlns:p14="http://schemas.microsoft.com/office/powerpoint/2010/main" val="88125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dirty="0" smtClean="0"/>
              <a:t>İNSAN HAKLARI VE TEMEL KAVRAMLAR</a:t>
            </a:r>
            <a:endParaRPr lang="tr-TR" sz="4000" dirty="0"/>
          </a:p>
        </p:txBody>
      </p:sp>
      <p:sp>
        <p:nvSpPr>
          <p:cNvPr id="3" name="İçerik Yer Tutucusu 2"/>
          <p:cNvSpPr>
            <a:spLocks noGrp="1"/>
          </p:cNvSpPr>
          <p:nvPr>
            <p:ph idx="1"/>
          </p:nvPr>
        </p:nvSpPr>
        <p:spPr>
          <a:xfrm>
            <a:off x="457200" y="1712890"/>
            <a:ext cx="6265572" cy="4459309"/>
          </a:xfrm>
          <a:noFill/>
        </p:spPr>
        <p:txBody>
          <a:bodyPr>
            <a:normAutofit lnSpcReduction="10000"/>
          </a:bodyPr>
          <a:lstStyle/>
          <a:p>
            <a:r>
              <a:rPr lang="tr-TR" dirty="0" smtClean="0"/>
              <a:t>İnsan hakları, haklar kümesinde özel bir yere sahiptir.</a:t>
            </a:r>
          </a:p>
          <a:p>
            <a:r>
              <a:rPr lang="tr-TR" dirty="0" smtClean="0"/>
              <a:t>İnsan haklarını diğer haklardan ayıran özellikler ileride ayrıntılı işlenecektir.</a:t>
            </a:r>
          </a:p>
          <a:p>
            <a:r>
              <a:rPr lang="tr-TR" dirty="0" smtClean="0"/>
              <a:t>Şu eksen kavramları görmekte yarar vardır:</a:t>
            </a:r>
          </a:p>
          <a:p>
            <a:pPr lvl="1"/>
            <a:r>
              <a:rPr lang="tr-TR" dirty="0" smtClean="0"/>
              <a:t>Doğal hukuk/pozitif hukuk</a:t>
            </a:r>
          </a:p>
          <a:p>
            <a:pPr lvl="1"/>
            <a:r>
              <a:rPr lang="tr-TR" dirty="0" smtClean="0"/>
              <a:t>Hak</a:t>
            </a:r>
          </a:p>
          <a:p>
            <a:pPr lvl="1"/>
            <a:r>
              <a:rPr lang="tr-TR" dirty="0" smtClean="0"/>
              <a:t>Özgürlük</a:t>
            </a:r>
          </a:p>
          <a:p>
            <a:pPr lvl="1"/>
            <a:r>
              <a:rPr lang="tr-TR" dirty="0" smtClean="0"/>
              <a:t>Ödev</a:t>
            </a:r>
          </a:p>
          <a:p>
            <a:pPr lvl="1"/>
            <a:r>
              <a:rPr lang="tr-TR" dirty="0" smtClean="0"/>
              <a:t>Eşitlik</a:t>
            </a:r>
          </a:p>
          <a:p>
            <a:pPr lvl="1"/>
            <a:r>
              <a:rPr lang="tr-TR" dirty="0"/>
              <a:t>Kamu Özgürlükleri</a:t>
            </a:r>
          </a:p>
          <a:p>
            <a:pPr lvl="1"/>
            <a:r>
              <a:rPr lang="tr-TR" dirty="0" smtClean="0"/>
              <a:t>İnsan Hakları</a:t>
            </a:r>
          </a:p>
        </p:txBody>
      </p:sp>
    </p:spTree>
    <p:extLst>
      <p:ext uri="{BB962C8B-B14F-4D97-AF65-F5344CB8AC3E}">
        <p14:creationId xmlns:p14="http://schemas.microsoft.com/office/powerpoint/2010/main" val="26866503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Jean </a:t>
            </a:r>
            <a:r>
              <a:rPr lang="tr-TR" dirty="0" err="1"/>
              <a:t>Jacques</a:t>
            </a:r>
            <a:r>
              <a:rPr lang="tr-TR" dirty="0"/>
              <a:t> Rousseau (1712-1778</a:t>
            </a:r>
            <a:r>
              <a:rPr lang="tr-TR" dirty="0" smtClean="0"/>
              <a:t>): </a:t>
            </a:r>
            <a:r>
              <a:rPr lang="tr-TR" dirty="0"/>
              <a:t>S</a:t>
            </a:r>
            <a:r>
              <a:rPr lang="tr-TR" dirty="0" smtClean="0"/>
              <a:t>iyasal </a:t>
            </a:r>
            <a:r>
              <a:rPr lang="tr-TR" dirty="0"/>
              <a:t>toplumu, varlığı birey iradelerine dayanan ve üyelerine </a:t>
            </a:r>
            <a:r>
              <a:rPr lang="tr-TR" dirty="0" smtClean="0"/>
              <a:t>eşit hak ve yükümlülükler </a:t>
            </a:r>
            <a:r>
              <a:rPr lang="tr-TR" dirty="0"/>
              <a:t>bahşeden bir bütünlük olarak tasavvur etmiştir. </a:t>
            </a:r>
            <a:endParaRPr lang="tr-TR" dirty="0" smtClean="0"/>
          </a:p>
          <a:p>
            <a:r>
              <a:rPr lang="tr-TR" dirty="0" smtClean="0"/>
              <a:t>Yasalara </a:t>
            </a:r>
            <a:r>
              <a:rPr lang="tr-TR" dirty="0"/>
              <a:t>boyun eğmek zorunda olan halk, yasaları koyan halkın kendisi olmalıdır; toplumun </a:t>
            </a:r>
            <a:r>
              <a:rPr lang="tr-TR" dirty="0" smtClean="0"/>
              <a:t>koşullarını düzenleme </a:t>
            </a:r>
            <a:r>
              <a:rPr lang="tr-TR" dirty="0"/>
              <a:t>işi ona katılanlara </a:t>
            </a:r>
            <a:r>
              <a:rPr lang="tr-TR" dirty="0" smtClean="0"/>
              <a:t>aittir</a:t>
            </a:r>
          </a:p>
          <a:p>
            <a:r>
              <a:rPr lang="tr-TR" dirty="0"/>
              <a:t>Halk, muhtemel bir keyfî, </a:t>
            </a:r>
            <a:r>
              <a:rPr lang="tr-TR" dirty="0" smtClean="0"/>
              <a:t>zorba, eşitlik </a:t>
            </a:r>
            <a:r>
              <a:rPr lang="tr-TR" dirty="0"/>
              <a:t>ve özgürlük düşmanı </a:t>
            </a:r>
            <a:r>
              <a:rPr lang="tr-TR" dirty="0" smtClean="0"/>
              <a:t>bir yönetimin </a:t>
            </a:r>
            <a:r>
              <a:rPr lang="tr-TR" dirty="0"/>
              <a:t>özgürlükleri ortadan kaldırmasına izin vermeyecektir; </a:t>
            </a:r>
            <a:r>
              <a:rPr lang="tr-TR" dirty="0" smtClean="0"/>
              <a:t>zira, halk</a:t>
            </a:r>
            <a:r>
              <a:rPr lang="tr-TR" dirty="0"/>
              <a:t>, yönetme yetkisini hiçbir şekilde elinden bırakmış değildir. </a:t>
            </a:r>
            <a:endParaRPr lang="tr-TR" dirty="0" smtClean="0"/>
          </a:p>
          <a:p>
            <a:r>
              <a:rPr lang="tr-TR" dirty="0"/>
              <a:t>Rousseau </a:t>
            </a:r>
            <a:r>
              <a:rPr lang="tr-TR" dirty="0" smtClean="0"/>
              <a:t>eşitlik ilkesine vurgu yapmakla birlikte, siyasal süreçte </a:t>
            </a:r>
            <a:r>
              <a:rPr lang="tr-TR" dirty="0" err="1" smtClean="0"/>
              <a:t>çoğunlukçuluktan</a:t>
            </a:r>
            <a:r>
              <a:rPr lang="tr-TR" dirty="0" smtClean="0"/>
              <a:t> yanadır. </a:t>
            </a:r>
          </a:p>
          <a:p>
            <a:r>
              <a:rPr lang="tr-TR" dirty="0" smtClean="0"/>
              <a:t>Siyasal </a:t>
            </a:r>
            <a:r>
              <a:rPr lang="tr-TR" dirty="0"/>
              <a:t>toplumun oluşumundan </a:t>
            </a:r>
            <a:r>
              <a:rPr lang="tr-TR" dirty="0" smtClean="0"/>
              <a:t>sonraki süreçlerde </a:t>
            </a:r>
            <a:r>
              <a:rPr lang="tr-TR" dirty="0"/>
              <a:t>siyasal kararlarda oy çokluğu ilkesi yeterli olacaktır; ilk sözleşme dışında, çoğunluğun </a:t>
            </a:r>
            <a:r>
              <a:rPr lang="tr-TR" dirty="0" smtClean="0"/>
              <a:t>oyu, geri </a:t>
            </a:r>
            <a:r>
              <a:rPr lang="tr-TR" dirty="0"/>
              <a:t>kalanları her </a:t>
            </a:r>
            <a:r>
              <a:rPr lang="tr-TR" dirty="0" smtClean="0"/>
              <a:t>zaman bağlayacaktır. Bu yönüyle azınlıkta kalanların hakları konusunda yeterli bir argüman sunmamaktadır.</a:t>
            </a:r>
            <a:endParaRPr lang="tr-TR" dirty="0"/>
          </a:p>
        </p:txBody>
      </p:sp>
    </p:spTree>
    <p:extLst>
      <p:ext uri="{BB962C8B-B14F-4D97-AF65-F5344CB8AC3E}">
        <p14:creationId xmlns:p14="http://schemas.microsoft.com/office/powerpoint/2010/main" val="29928145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Yakınçağ</a:t>
            </a:r>
            <a:endParaRPr lang="tr-TR"/>
          </a:p>
        </p:txBody>
      </p:sp>
      <p:sp>
        <p:nvSpPr>
          <p:cNvPr id="3" name="İçerik Yer Tutucusu 2"/>
          <p:cNvSpPr>
            <a:spLocks noGrp="1"/>
          </p:cNvSpPr>
          <p:nvPr>
            <p:ph idx="1"/>
          </p:nvPr>
        </p:nvSpPr>
        <p:spPr/>
        <p:txBody>
          <a:bodyPr/>
          <a:lstStyle/>
          <a:p>
            <a:r>
              <a:rPr lang="tr-TR" dirty="0" smtClean="0"/>
              <a:t>Yakınçağ sanayi devrimi ve gelişen kapitalizm sonrası özellikle işçi sınıfı ve sosyalist görüşlerin geliştiği bir dönem olmuştur.</a:t>
            </a:r>
          </a:p>
          <a:p>
            <a:r>
              <a:rPr lang="tr-TR" dirty="0" smtClean="0"/>
              <a:t>Kapitalizm ve çalışma koşullarına yapılan eleştiriler, sosyal ve ekonomik hakların gelişmesini sağlamıştır.</a:t>
            </a:r>
          </a:p>
          <a:p>
            <a:r>
              <a:rPr lang="tr-TR" dirty="0"/>
              <a:t>Robert </a:t>
            </a:r>
            <a:r>
              <a:rPr lang="tr-TR" dirty="0" err="1"/>
              <a:t>Owen</a:t>
            </a:r>
            <a:r>
              <a:rPr lang="tr-TR" dirty="0"/>
              <a:t> (1771-1858</a:t>
            </a:r>
            <a:r>
              <a:rPr lang="tr-TR" dirty="0" smtClean="0"/>
              <a:t>): </a:t>
            </a:r>
            <a:r>
              <a:rPr lang="tr-TR" dirty="0"/>
              <a:t>işçilerin çalışma sürelerini kısaltmış, kriz dönemlerinde dahi işçilerine düzenli ücret</a:t>
            </a:r>
            <a:br>
              <a:rPr lang="tr-TR" dirty="0"/>
            </a:br>
            <a:r>
              <a:rPr lang="tr-TR" dirty="0"/>
              <a:t>ödemiş ve çocuk kreşleri </a:t>
            </a:r>
            <a:r>
              <a:rPr lang="tr-TR" dirty="0" smtClean="0"/>
              <a:t>açmıştır.</a:t>
            </a:r>
          </a:p>
          <a:p>
            <a:r>
              <a:rPr lang="de-DE" dirty="0"/>
              <a:t>Karl </a:t>
            </a:r>
            <a:r>
              <a:rPr lang="de-DE" dirty="0" smtClean="0"/>
              <a:t>Marx</a:t>
            </a:r>
            <a:r>
              <a:rPr lang="tr-TR" dirty="0" smtClean="0"/>
              <a:t> </a:t>
            </a:r>
            <a:r>
              <a:rPr lang="de-DE" dirty="0" smtClean="0"/>
              <a:t>(1813-1883</a:t>
            </a:r>
            <a:r>
              <a:rPr lang="de-DE" dirty="0"/>
              <a:t>) </a:t>
            </a:r>
            <a:r>
              <a:rPr lang="de-DE" dirty="0" err="1"/>
              <a:t>ve</a:t>
            </a:r>
            <a:r>
              <a:rPr lang="de-DE" dirty="0"/>
              <a:t> Friedrich Engels (1820-1895</a:t>
            </a:r>
            <a:r>
              <a:rPr lang="de-DE" dirty="0" smtClean="0"/>
              <a:t>)</a:t>
            </a:r>
            <a:r>
              <a:rPr lang="tr-TR" dirty="0" smtClean="0"/>
              <a:t> kapitalizme güçlü eleştiriler getirmiştir ve kapitalizmin aşılması gerektiğini savunmuştur.</a:t>
            </a:r>
            <a:r>
              <a:rPr lang="de-DE" dirty="0"/>
              <a:t/>
            </a:r>
            <a:br>
              <a:rPr lang="de-DE" dirty="0"/>
            </a:br>
            <a:r>
              <a:rPr lang="de-DE" dirty="0"/>
              <a:t/>
            </a:r>
            <a:br>
              <a:rPr lang="de-DE" dirty="0"/>
            </a:br>
            <a:endParaRPr lang="tr-TR" dirty="0"/>
          </a:p>
        </p:txBody>
      </p:sp>
    </p:spTree>
    <p:extLst>
      <p:ext uri="{BB962C8B-B14F-4D97-AF65-F5344CB8AC3E}">
        <p14:creationId xmlns:p14="http://schemas.microsoft.com/office/powerpoint/2010/main" val="39511608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 fikri ve dayanakları</a:t>
            </a:r>
            <a:endParaRPr lang="tr-TR" dirty="0"/>
          </a:p>
        </p:txBody>
      </p:sp>
      <p:sp>
        <p:nvSpPr>
          <p:cNvPr id="3" name="İçerik Yer Tutucusu 2"/>
          <p:cNvSpPr>
            <a:spLocks noGrp="1"/>
          </p:cNvSpPr>
          <p:nvPr>
            <p:ph idx="1"/>
          </p:nvPr>
        </p:nvSpPr>
        <p:spPr/>
        <p:txBody>
          <a:bodyPr/>
          <a:lstStyle/>
          <a:p>
            <a:r>
              <a:rPr lang="tr-TR" dirty="0" smtClean="0"/>
              <a:t>İnsan haklarının varlığı genel kabul görmekle birlikte, dayanağının ne olduğu konusunda farklı fikirler vardır</a:t>
            </a:r>
          </a:p>
          <a:p>
            <a:r>
              <a:rPr lang="tr-TR" dirty="0" smtClean="0"/>
              <a:t>İnsan hakları fikrini bu kadar güçlü kılan nedir?</a:t>
            </a:r>
          </a:p>
          <a:p>
            <a:r>
              <a:rPr lang="tr-TR" dirty="0" smtClean="0"/>
              <a:t>İnsan hakları felsefesi bilmenin önemi</a:t>
            </a:r>
          </a:p>
          <a:p>
            <a:pPr lvl="1"/>
            <a:r>
              <a:rPr lang="tr-TR" dirty="0" smtClean="0"/>
              <a:t>İnsan hakları hukukuna ilişkin tavrın netlik kazanması</a:t>
            </a:r>
          </a:p>
          <a:p>
            <a:pPr lvl="1"/>
            <a:r>
              <a:rPr lang="tr-TR" dirty="0" smtClean="0"/>
              <a:t>Uluslar arası insan hakları hukukunun otoritesini pekiştirmesi</a:t>
            </a:r>
          </a:p>
          <a:p>
            <a:pPr lvl="1"/>
            <a:r>
              <a:rPr lang="tr-TR" dirty="0" smtClean="0"/>
              <a:t>İnsanlar arasında dinleri ve dogmaları aşan ortak bir dil yaratılması ve uluslar arası ilkeler oluşturulması</a:t>
            </a:r>
          </a:p>
        </p:txBody>
      </p:sp>
    </p:spTree>
    <p:extLst>
      <p:ext uri="{BB962C8B-B14F-4D97-AF65-F5344CB8AC3E}">
        <p14:creationId xmlns:p14="http://schemas.microsoft.com/office/powerpoint/2010/main" val="13190194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dayanaklar</a:t>
            </a:r>
            <a:endParaRPr lang="tr-TR" dirty="0"/>
          </a:p>
        </p:txBody>
      </p:sp>
      <p:sp>
        <p:nvSpPr>
          <p:cNvPr id="3" name="İçerik Yer Tutucusu 2"/>
          <p:cNvSpPr>
            <a:spLocks noGrp="1"/>
          </p:cNvSpPr>
          <p:nvPr>
            <p:ph idx="1"/>
          </p:nvPr>
        </p:nvSpPr>
        <p:spPr/>
        <p:txBody>
          <a:bodyPr/>
          <a:lstStyle/>
          <a:p>
            <a:r>
              <a:rPr lang="tr-TR" dirty="0"/>
              <a:t>Doğal hukuk ve doğal </a:t>
            </a:r>
            <a:r>
              <a:rPr lang="tr-TR" dirty="0" smtClean="0"/>
              <a:t>haklar</a:t>
            </a:r>
          </a:p>
          <a:p>
            <a:r>
              <a:rPr lang="tr-TR" dirty="0" smtClean="0"/>
              <a:t>İnsan merkezcilik</a:t>
            </a:r>
            <a:endParaRPr lang="tr-TR" dirty="0"/>
          </a:p>
          <a:p>
            <a:r>
              <a:rPr lang="tr-TR" dirty="0"/>
              <a:t>İnsan onuru</a:t>
            </a:r>
          </a:p>
          <a:p>
            <a:r>
              <a:rPr lang="tr-TR" dirty="0" smtClean="0"/>
              <a:t>İnsan </a:t>
            </a:r>
            <a:r>
              <a:rPr lang="tr-TR" dirty="0"/>
              <a:t>doğası</a:t>
            </a:r>
          </a:p>
          <a:p>
            <a:r>
              <a:rPr lang="tr-TR" dirty="0" smtClean="0"/>
              <a:t>İnsanın özne oluşu</a:t>
            </a:r>
          </a:p>
          <a:p>
            <a:r>
              <a:rPr lang="tr-TR" dirty="0" smtClean="0"/>
              <a:t>Fayda</a:t>
            </a:r>
            <a:endParaRPr lang="tr-TR" dirty="0"/>
          </a:p>
        </p:txBody>
      </p:sp>
    </p:spTree>
    <p:extLst>
      <p:ext uri="{BB962C8B-B14F-4D97-AF65-F5344CB8AC3E}">
        <p14:creationId xmlns:p14="http://schemas.microsoft.com/office/powerpoint/2010/main" val="2689411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hukuk</a:t>
            </a:r>
            <a:endParaRPr lang="tr-TR" dirty="0"/>
          </a:p>
        </p:txBody>
      </p:sp>
      <p:sp>
        <p:nvSpPr>
          <p:cNvPr id="3" name="İçerik Yer Tutucusu 2"/>
          <p:cNvSpPr>
            <a:spLocks noGrp="1"/>
          </p:cNvSpPr>
          <p:nvPr>
            <p:ph idx="1"/>
          </p:nvPr>
        </p:nvSpPr>
        <p:spPr/>
        <p:txBody>
          <a:bodyPr/>
          <a:lstStyle/>
          <a:p>
            <a:r>
              <a:rPr lang="tr-TR" dirty="0" smtClean="0"/>
              <a:t>Modern insan hakları düşüncesinin kaynağı doğal hukuktur</a:t>
            </a:r>
          </a:p>
          <a:p>
            <a:r>
              <a:rPr lang="tr-TR" dirty="0" smtClean="0"/>
              <a:t>Doğal hukuk: toplumsal ve siyasal kurumlara her zaman hakim olması gereken bir takım evrensel ilkeler vardır ve bu ilkeler akıl yoluyla bilinebilirdir.</a:t>
            </a:r>
          </a:p>
          <a:p>
            <a:r>
              <a:rPr lang="tr-TR" dirty="0" smtClean="0"/>
              <a:t>Doğal hukuk, insanlığın adalete ilişkin mutlak bir standart arayışının ürünüdür</a:t>
            </a:r>
          </a:p>
          <a:p>
            <a:r>
              <a:rPr lang="tr-TR" dirty="0" smtClean="0"/>
              <a:t>Doğal hukuk ahlaki ve hukuki bir özellik taşır veya hukuk ile ahlakın kesişim noktası olduğu iddia edilebilir</a:t>
            </a:r>
          </a:p>
          <a:p>
            <a:r>
              <a:rPr lang="tr-TR" dirty="0" smtClean="0"/>
              <a:t>Doğru ve yanlışın evrensel ilkeleridir</a:t>
            </a:r>
          </a:p>
          <a:p>
            <a:r>
              <a:rPr lang="tr-TR" dirty="0" smtClean="0"/>
              <a:t>Bütün insanlara, kendisinden başka bütün insanlara karşı ödev yükler</a:t>
            </a:r>
            <a:endParaRPr lang="tr-TR" dirty="0"/>
          </a:p>
        </p:txBody>
      </p:sp>
    </p:spTree>
    <p:extLst>
      <p:ext uri="{BB962C8B-B14F-4D97-AF65-F5344CB8AC3E}">
        <p14:creationId xmlns:p14="http://schemas.microsoft.com/office/powerpoint/2010/main" val="21164584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Ortaçağ’da doğal hukukun Tanrı’dan kaynaklandığı kabul edilmekteydi. </a:t>
            </a:r>
            <a:r>
              <a:rPr lang="tr-TR" dirty="0" err="1" smtClean="0"/>
              <a:t>Aquina’lı</a:t>
            </a:r>
            <a:r>
              <a:rPr lang="tr-TR" dirty="0" smtClean="0"/>
              <a:t> Thomas</a:t>
            </a:r>
          </a:p>
          <a:p>
            <a:r>
              <a:rPr lang="tr-TR" dirty="0" smtClean="0"/>
              <a:t>Yeni Çağ’da John Locke temsil etmiştir. Doğal hukukun tanrıdan geldiği inkar edilmemekle birlikte, dünyevi ve siyasi bir niteliğe sahiptir.</a:t>
            </a:r>
          </a:p>
          <a:p>
            <a:r>
              <a:rPr lang="tr-TR" dirty="0" smtClean="0"/>
              <a:t>Doğal haklar, siyasal otoriteye karşı ileri sürülen haklardır</a:t>
            </a:r>
          </a:p>
          <a:p>
            <a:r>
              <a:rPr lang="tr-TR" dirty="0" smtClean="0"/>
              <a:t>Laik doğal hukukun asıl kaynağı ve ölçüsü akıldır</a:t>
            </a:r>
          </a:p>
          <a:p>
            <a:r>
              <a:rPr lang="tr-TR" dirty="0" smtClean="0"/>
              <a:t>İnsanlar sahip oldukları akıl sayesinde tanrının irade ettiği doğal yasaları bilebilir ve sahip olduğu özgür irade ile bunlara uyabilir</a:t>
            </a:r>
          </a:p>
          <a:p>
            <a:r>
              <a:rPr lang="tr-TR" dirty="0" smtClean="0"/>
              <a:t>Bu yasalar doğaldır, çünkü insan yapısı değildir</a:t>
            </a:r>
          </a:p>
          <a:p>
            <a:r>
              <a:rPr lang="tr-TR" dirty="0" smtClean="0"/>
              <a:t>Doğal </a:t>
            </a:r>
            <a:r>
              <a:rPr lang="tr-TR" smtClean="0"/>
              <a:t>düzenin parçası ve eşyanın tabiatındandır</a:t>
            </a:r>
            <a:endParaRPr lang="tr-TR" dirty="0"/>
          </a:p>
        </p:txBody>
      </p:sp>
    </p:spTree>
    <p:extLst>
      <p:ext uri="{BB962C8B-B14F-4D97-AF65-F5344CB8AC3E}">
        <p14:creationId xmlns:p14="http://schemas.microsoft.com/office/powerpoint/2010/main" val="28715675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Locke’a</a:t>
            </a:r>
            <a:r>
              <a:rPr lang="tr-TR" dirty="0" smtClean="0"/>
              <a:t> göre;</a:t>
            </a:r>
          </a:p>
          <a:p>
            <a:pPr lvl="1"/>
            <a:r>
              <a:rPr lang="tr-TR" dirty="0" smtClean="0"/>
              <a:t>İnsanlar hayatlarını sürdürmek için ihtiyaç duydukları temel ahlak kurallarını doğa yasalarından alır</a:t>
            </a:r>
          </a:p>
          <a:p>
            <a:pPr lvl="1"/>
            <a:r>
              <a:rPr lang="tr-TR" dirty="0" smtClean="0"/>
              <a:t>Doğa yasaları tüm insanlar için geçerlidir</a:t>
            </a:r>
          </a:p>
          <a:p>
            <a:pPr lvl="1"/>
            <a:r>
              <a:rPr lang="tr-TR" dirty="0" smtClean="0"/>
              <a:t>İnsanın doğa durumu (</a:t>
            </a:r>
            <a:r>
              <a:rPr lang="tr-TR" dirty="0" err="1" smtClean="0"/>
              <a:t>Hobbes’un</a:t>
            </a:r>
            <a:r>
              <a:rPr lang="tr-TR" dirty="0" smtClean="0"/>
              <a:t> aksine) çatışma hali değil; bir barış ve uyum halidir</a:t>
            </a:r>
          </a:p>
          <a:p>
            <a:pPr lvl="1"/>
            <a:r>
              <a:rPr lang="tr-TR" dirty="0" smtClean="0"/>
              <a:t>İnsanlar siyasal topluma doğal haklarıyla birlikte girerler</a:t>
            </a:r>
          </a:p>
          <a:p>
            <a:pPr lvl="1"/>
            <a:r>
              <a:rPr lang="tr-TR" dirty="0" smtClean="0"/>
              <a:t>İnsanların doğal hakları</a:t>
            </a:r>
          </a:p>
          <a:p>
            <a:pPr lvl="2"/>
            <a:r>
              <a:rPr lang="tr-TR" dirty="0" smtClean="0"/>
              <a:t>1- Yaşam, özgürlük, mülkiyet</a:t>
            </a:r>
          </a:p>
          <a:p>
            <a:pPr lvl="2"/>
            <a:r>
              <a:rPr lang="tr-TR" dirty="0" smtClean="0"/>
              <a:t>2- Temel haklarını yapma, yürütme, koruma</a:t>
            </a:r>
          </a:p>
          <a:p>
            <a:pPr lvl="1"/>
            <a:r>
              <a:rPr lang="tr-TR" dirty="0" smtClean="0"/>
              <a:t>İkinci grup hakları bir tek siyasi otoriteye bırakırlar. Devletin varlık amacı insanların doğal haklarını korumaktır</a:t>
            </a:r>
          </a:p>
          <a:p>
            <a:pPr lvl="1"/>
            <a:r>
              <a:rPr lang="tr-TR" dirty="0"/>
              <a:t>Birinci grup haklar kendilerinde kalır</a:t>
            </a:r>
          </a:p>
          <a:p>
            <a:pPr lvl="1"/>
            <a:r>
              <a:rPr lang="tr-TR" dirty="0" smtClean="0"/>
              <a:t>İnsanların haklarını çiğneyen bir hükümet ise yönetme hakkını kaybeder</a:t>
            </a:r>
          </a:p>
          <a:p>
            <a:pPr lvl="1"/>
            <a:endParaRPr lang="tr-TR" dirty="0" smtClean="0"/>
          </a:p>
          <a:p>
            <a:endParaRPr lang="tr-TR" dirty="0"/>
          </a:p>
        </p:txBody>
      </p:sp>
    </p:spTree>
    <p:extLst>
      <p:ext uri="{BB962C8B-B14F-4D97-AF65-F5344CB8AC3E}">
        <p14:creationId xmlns:p14="http://schemas.microsoft.com/office/powerpoint/2010/main" val="10600581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Doğal hukuk ile insan haklarını özdeş görmemek gerekir</a:t>
            </a:r>
          </a:p>
          <a:p>
            <a:r>
              <a:rPr lang="tr-TR" dirty="0" smtClean="0"/>
              <a:t>Örneğin;</a:t>
            </a:r>
          </a:p>
          <a:p>
            <a:pPr lvl="1"/>
            <a:r>
              <a:rPr lang="tr-TR" dirty="0" smtClean="0"/>
              <a:t>Ortaçağ Thomas </a:t>
            </a:r>
            <a:r>
              <a:rPr lang="tr-TR" dirty="0" err="1" smtClean="0"/>
              <a:t>Aquinas’ta</a:t>
            </a:r>
            <a:r>
              <a:rPr lang="tr-TR" dirty="0" smtClean="0"/>
              <a:t> siyasal iktidar karşısında doğuştan haklara sahip olma düşüncesi yoktur</a:t>
            </a:r>
          </a:p>
          <a:p>
            <a:pPr lvl="1"/>
            <a:r>
              <a:rPr lang="tr-TR" dirty="0" smtClean="0"/>
              <a:t>Farabi’de (Medine-tül Fazıla) toplumdaki hiyerarşik düzen devam etmektedir ve insanlara haklardan çok ödevler yüklenmektedir</a:t>
            </a:r>
          </a:p>
          <a:p>
            <a:endParaRPr lang="tr-TR" dirty="0" smtClean="0"/>
          </a:p>
          <a:p>
            <a:endParaRPr lang="tr-TR" dirty="0"/>
          </a:p>
        </p:txBody>
      </p:sp>
    </p:spTree>
    <p:extLst>
      <p:ext uri="{BB962C8B-B14F-4D97-AF65-F5344CB8AC3E}">
        <p14:creationId xmlns:p14="http://schemas.microsoft.com/office/powerpoint/2010/main" val="6072501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haklar</a:t>
            </a:r>
            <a:endParaRPr lang="tr-TR" dirty="0"/>
          </a:p>
        </p:txBody>
      </p:sp>
      <p:sp>
        <p:nvSpPr>
          <p:cNvPr id="3" name="İçerik Yer Tutucusu 2"/>
          <p:cNvSpPr>
            <a:spLocks noGrp="1"/>
          </p:cNvSpPr>
          <p:nvPr>
            <p:ph idx="1"/>
          </p:nvPr>
        </p:nvSpPr>
        <p:spPr/>
        <p:txBody>
          <a:bodyPr>
            <a:normAutofit lnSpcReduction="10000"/>
          </a:bodyPr>
          <a:lstStyle/>
          <a:p>
            <a:r>
              <a:rPr lang="tr-TR" dirty="0" smtClean="0"/>
              <a:t>Evrenseldir</a:t>
            </a:r>
          </a:p>
          <a:p>
            <a:pPr lvl="1"/>
            <a:r>
              <a:rPr lang="tr-TR" dirty="0" smtClean="0"/>
              <a:t>Zaman-mekan-kişi ayrımı gözetmeksizin her yerde geçerlidir</a:t>
            </a:r>
          </a:p>
          <a:p>
            <a:r>
              <a:rPr lang="tr-TR" dirty="0" smtClean="0"/>
              <a:t>Mutlaktır</a:t>
            </a:r>
          </a:p>
          <a:p>
            <a:pPr lvl="1"/>
            <a:r>
              <a:rPr lang="tr-TR" dirty="0" smtClean="0"/>
              <a:t>Hiçbir nedenle geçersiz kılınamaz</a:t>
            </a:r>
          </a:p>
          <a:p>
            <a:pPr lvl="1"/>
            <a:r>
              <a:rPr lang="tr-TR" dirty="0" smtClean="0"/>
              <a:t>Kapsamı daraltılamaz</a:t>
            </a:r>
          </a:p>
          <a:p>
            <a:pPr lvl="1"/>
            <a:r>
              <a:rPr lang="tr-TR" dirty="0" smtClean="0"/>
              <a:t>Uygulamaktan vazgeçilemez</a:t>
            </a:r>
          </a:p>
          <a:p>
            <a:pPr lvl="1"/>
            <a:r>
              <a:rPr lang="tr-TR" dirty="0" smtClean="0"/>
              <a:t>Pazarlığa tabi tutulamaz</a:t>
            </a:r>
          </a:p>
          <a:p>
            <a:r>
              <a:rPr lang="tr-TR" dirty="0" smtClean="0"/>
              <a:t>Toplum öncesidir ve ondan bağımsızdır</a:t>
            </a:r>
          </a:p>
          <a:p>
            <a:pPr lvl="1"/>
            <a:r>
              <a:rPr lang="tr-TR" dirty="0" smtClean="0"/>
              <a:t>Her hangi bir toplumsal yapı veya siyasal düzenin eseri değildir</a:t>
            </a:r>
          </a:p>
          <a:p>
            <a:r>
              <a:rPr lang="tr-TR" dirty="0" smtClean="0"/>
              <a:t>Doğuştan gelir</a:t>
            </a:r>
          </a:p>
          <a:p>
            <a:pPr lvl="1"/>
            <a:r>
              <a:rPr lang="tr-TR" dirty="0" smtClean="0"/>
              <a:t>İlk donamımızın bir parçasıdır</a:t>
            </a:r>
          </a:p>
          <a:p>
            <a:pPr lvl="1"/>
            <a:r>
              <a:rPr lang="tr-TR" dirty="0" smtClean="0"/>
              <a:t>Devredilemez ve vazgeçilemez</a:t>
            </a:r>
          </a:p>
          <a:p>
            <a:pPr lvl="1"/>
            <a:r>
              <a:rPr lang="tr-TR" dirty="0" smtClean="0"/>
              <a:t>Doğal hakları reddetmek insanı reddetmektir</a:t>
            </a:r>
            <a:endParaRPr lang="tr-TR" dirty="0"/>
          </a:p>
        </p:txBody>
      </p:sp>
    </p:spTree>
    <p:extLst>
      <p:ext uri="{BB962C8B-B14F-4D97-AF65-F5344CB8AC3E}">
        <p14:creationId xmlns:p14="http://schemas.microsoft.com/office/powerpoint/2010/main" val="17882246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merkezci düşünce</a:t>
            </a:r>
            <a:endParaRPr lang="en-US" dirty="0"/>
          </a:p>
        </p:txBody>
      </p:sp>
      <p:sp>
        <p:nvSpPr>
          <p:cNvPr id="3" name="İçerik Yer Tutucusu 2"/>
          <p:cNvSpPr>
            <a:spLocks noGrp="1"/>
          </p:cNvSpPr>
          <p:nvPr>
            <p:ph idx="1"/>
          </p:nvPr>
        </p:nvSpPr>
        <p:spPr/>
        <p:txBody>
          <a:bodyPr/>
          <a:lstStyle/>
          <a:p>
            <a:r>
              <a:rPr lang="tr-TR" dirty="0" smtClean="0"/>
              <a:t>İnsan hakları insan-merkezci (</a:t>
            </a:r>
            <a:r>
              <a:rPr lang="tr-TR" dirty="0" err="1" smtClean="0"/>
              <a:t>antropo-centric</a:t>
            </a:r>
            <a:r>
              <a:rPr lang="tr-TR" dirty="0" smtClean="0"/>
              <a:t>) düşünceye dayanır</a:t>
            </a:r>
          </a:p>
          <a:p>
            <a:r>
              <a:rPr lang="tr-TR" dirty="0" smtClean="0"/>
              <a:t>İnsan merkezci düşüncenin iki sonucu</a:t>
            </a:r>
          </a:p>
          <a:p>
            <a:pPr lvl="1"/>
            <a:r>
              <a:rPr lang="tr-TR" dirty="0" smtClean="0"/>
              <a:t>İnsanın diğer canlılardan üstün olduğu ve kendisinin daha özel muameleyi hak ettiği düşüncesi</a:t>
            </a:r>
          </a:p>
          <a:p>
            <a:pPr lvl="1"/>
            <a:r>
              <a:rPr lang="tr-TR" dirty="0" smtClean="0"/>
              <a:t>İnsanın mensup olduğu türe karşı, diğer varlıklara nazaran daha fazla ilgi ve </a:t>
            </a:r>
            <a:r>
              <a:rPr lang="tr-TR" smtClean="0"/>
              <a:t>yakınlık duyması</a:t>
            </a:r>
            <a:endParaRPr lang="tr-TR"/>
          </a:p>
          <a:p>
            <a:endParaRPr lang="en-US" dirty="0"/>
          </a:p>
        </p:txBody>
      </p:sp>
    </p:spTree>
    <p:extLst>
      <p:ext uri="{BB962C8B-B14F-4D97-AF65-F5344CB8AC3E}">
        <p14:creationId xmlns:p14="http://schemas.microsoft.com/office/powerpoint/2010/main" val="201204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Doğal hukuk-Pozitif hukuk</a:t>
            </a:r>
            <a:endParaRPr lang="en-US" dirty="0"/>
          </a:p>
        </p:txBody>
      </p:sp>
      <p:sp>
        <p:nvSpPr>
          <p:cNvPr id="3" name="İçerik Yer Tutucusu 2"/>
          <p:cNvSpPr>
            <a:spLocks noGrp="1"/>
          </p:cNvSpPr>
          <p:nvPr>
            <p:ph idx="1"/>
          </p:nvPr>
        </p:nvSpPr>
        <p:spPr/>
        <p:txBody>
          <a:bodyPr>
            <a:normAutofit fontScale="92500" lnSpcReduction="10000"/>
          </a:bodyPr>
          <a:lstStyle/>
          <a:p>
            <a:pPr lvl="0"/>
            <a:r>
              <a:rPr lang="tr-TR" dirty="0"/>
              <a:t>Pozitif hukuk, devletin yetkili organlarınca çıkarılan kanun, kanun hükmünde kararname, tüzük, yönetmelik gibi hukuk kurallarını, mahkemelerce kabul edilen ve uygulanan örf ve adet esaslarını ve bağlayıcı mahkeme içtihatlarını kapsamına alan ve geçerliliği bütün ülkede devlet tarafından sağlanan hukuka verilen addır. </a:t>
            </a:r>
          </a:p>
          <a:p>
            <a:pPr lvl="1"/>
            <a:r>
              <a:rPr lang="tr-TR" dirty="0"/>
              <a:t>Bu niteliğiyle pozitif hukuk, mevcut hukuku, başka bir anlatımla, </a:t>
            </a:r>
            <a:r>
              <a:rPr lang="tr-TR" i="1" dirty="0"/>
              <a:t>olan hukuk</a:t>
            </a:r>
            <a:r>
              <a:rPr lang="tr-TR" dirty="0"/>
              <a:t>u ifade eder. </a:t>
            </a:r>
          </a:p>
          <a:p>
            <a:pPr lvl="0"/>
            <a:r>
              <a:rPr lang="tr-TR" dirty="0"/>
              <a:t>Doğal (tabiî) hukuk ise, pozitif hukuka karşıt bir konumlanışla, bağlayıcılığını devletten almayan, devlet hukukunu (pozitif hukuku) aşan ve bu hukukun değerlendirilmesinde yararlanılan </a:t>
            </a:r>
            <a:r>
              <a:rPr lang="tr-TR" i="1" dirty="0"/>
              <a:t>adalet esasları </a:t>
            </a:r>
            <a:r>
              <a:rPr lang="tr-TR" dirty="0"/>
              <a:t>olarak değerlendirilebilir. </a:t>
            </a:r>
          </a:p>
          <a:p>
            <a:pPr lvl="1"/>
            <a:r>
              <a:rPr lang="tr-TR" dirty="0"/>
              <a:t>Bir başka anlamıyla ise, bütün insanlar ve toplumlar tarafından bağlayıcılığı kabul edilen </a:t>
            </a:r>
            <a:r>
              <a:rPr lang="tr-TR" i="1" dirty="0"/>
              <a:t>hukuk ilkeleri </a:t>
            </a:r>
            <a:r>
              <a:rPr lang="tr-TR" dirty="0"/>
              <a:t>anlamına gelir.</a:t>
            </a:r>
          </a:p>
          <a:p>
            <a:pPr lvl="1"/>
            <a:r>
              <a:rPr lang="tr-TR" dirty="0"/>
              <a:t>Bu niteliği itibariyle de, </a:t>
            </a:r>
            <a:r>
              <a:rPr lang="tr-TR" i="1" dirty="0"/>
              <a:t>olan </a:t>
            </a:r>
            <a:r>
              <a:rPr lang="tr-TR" dirty="0"/>
              <a:t>değil </a:t>
            </a:r>
            <a:r>
              <a:rPr lang="tr-TR" i="1" dirty="0"/>
              <a:t>olması gereken </a:t>
            </a:r>
            <a:r>
              <a:rPr lang="tr-TR" dirty="0"/>
              <a:t>hukuka denk düşer. Hatta bu özelliğinden hareketle, doğal hukukun bir “ideal fikirler örgüsü” olduğu söylenebilecektir.</a:t>
            </a:r>
          </a:p>
          <a:p>
            <a:endParaRPr lang="en-US" dirty="0"/>
          </a:p>
        </p:txBody>
      </p:sp>
    </p:spTree>
    <p:extLst>
      <p:ext uri="{BB962C8B-B14F-4D97-AF65-F5344CB8AC3E}">
        <p14:creationId xmlns:p14="http://schemas.microsoft.com/office/powerpoint/2010/main" val="41302704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onuru</a:t>
            </a:r>
            <a:endParaRPr lang="tr-TR" dirty="0"/>
          </a:p>
        </p:txBody>
      </p:sp>
      <p:sp>
        <p:nvSpPr>
          <p:cNvPr id="3" name="İçerik Yer Tutucusu 2"/>
          <p:cNvSpPr>
            <a:spLocks noGrp="1"/>
          </p:cNvSpPr>
          <p:nvPr>
            <p:ph idx="1"/>
          </p:nvPr>
        </p:nvSpPr>
        <p:spPr/>
        <p:txBody>
          <a:bodyPr/>
          <a:lstStyle/>
          <a:p>
            <a:r>
              <a:rPr lang="tr-TR" dirty="0" smtClean="0"/>
              <a:t>Birçok yazar insan hakları normlarını, insan onurunun korunması amacıyla temellendirmiştir</a:t>
            </a:r>
          </a:p>
          <a:p>
            <a:r>
              <a:rPr lang="tr-TR" dirty="0" smtClean="0"/>
              <a:t>Uluslar arası insan hakları belgeleri ve bazı anayasalarda insan onuru temel alınmaktadır</a:t>
            </a:r>
          </a:p>
          <a:p>
            <a:pPr lvl="1"/>
            <a:r>
              <a:rPr lang="tr-TR" dirty="0" smtClean="0"/>
              <a:t>Federal Alman Anayasası m. 1 insan onurunun korunmasını düzenler ve bu madde değiştirilemez bir maddedir</a:t>
            </a:r>
          </a:p>
          <a:p>
            <a:r>
              <a:rPr lang="tr-TR" dirty="0" smtClean="0"/>
              <a:t>Bütün insanların sırf insan olma itibariyle kişiliklerine bağlı bir değeri olduğu inancı yatar</a:t>
            </a:r>
          </a:p>
          <a:p>
            <a:r>
              <a:rPr lang="tr-TR" dirty="0" smtClean="0"/>
              <a:t>İnsan Hıristiyanlıkta da </a:t>
            </a:r>
            <a:r>
              <a:rPr lang="tr-TR" dirty="0" err="1" smtClean="0"/>
              <a:t>İslamda</a:t>
            </a:r>
            <a:r>
              <a:rPr lang="tr-TR" dirty="0" smtClean="0"/>
              <a:t> da diğer varlıklardan üstün kabul edilmiştir.</a:t>
            </a:r>
            <a:endParaRPr lang="tr-TR" dirty="0"/>
          </a:p>
        </p:txBody>
      </p:sp>
    </p:spTree>
    <p:extLst>
      <p:ext uri="{BB962C8B-B14F-4D97-AF65-F5344CB8AC3E}">
        <p14:creationId xmlns:p14="http://schemas.microsoft.com/office/powerpoint/2010/main" val="8571348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İnsan onuru nedir? Sorusu kolay cevaplandırılamaz</a:t>
            </a:r>
          </a:p>
          <a:p>
            <a:r>
              <a:rPr lang="tr-TR" dirty="0" smtClean="0"/>
              <a:t>İnsan onurunun iki yönü</a:t>
            </a:r>
          </a:p>
          <a:p>
            <a:pPr lvl="1"/>
            <a:r>
              <a:rPr lang="tr-TR" dirty="0" smtClean="0"/>
              <a:t>Objektif yönü: Kişinin bir insan olarak içsel değeri, saygınlığı</a:t>
            </a:r>
          </a:p>
          <a:p>
            <a:pPr lvl="1"/>
            <a:r>
              <a:rPr lang="tr-TR" dirty="0" smtClean="0"/>
              <a:t>Sübjektif yönü: Kişinin kendi benimsediği değerler, iç dünyası</a:t>
            </a:r>
          </a:p>
          <a:p>
            <a:r>
              <a:rPr lang="tr-TR" dirty="0" smtClean="0"/>
              <a:t>İnsan hakları konusundaki talepler, esas olarak insan onurunun gerektirdiği değerleri paylaşmaya ve toplumun değer sürecine katılmaya yönelik taleplerdir</a:t>
            </a:r>
          </a:p>
          <a:p>
            <a:r>
              <a:rPr lang="tr-TR" dirty="0" err="1" smtClean="0"/>
              <a:t>Donnelly</a:t>
            </a:r>
            <a:r>
              <a:rPr lang="tr-TR" dirty="0" smtClean="0"/>
              <a:t>: İnsan hakları, insan onuru ve potansiyeline ilişkin belli bir görüşün temel hakların kurumsallaşması yoluyla gerçekleştirilmesini amaçlayan bir sosyal pratiktir.</a:t>
            </a:r>
          </a:p>
          <a:p>
            <a:r>
              <a:rPr lang="tr-TR" dirty="0" smtClean="0"/>
              <a:t>İnsanın onurlu bir hayat sürebilmesi için insan hakları bir zorunluluk olarak ortaya çıkar</a:t>
            </a:r>
          </a:p>
          <a:p>
            <a:r>
              <a:rPr lang="tr-TR" dirty="0" smtClean="0"/>
              <a:t>Kişi bu hakları kaybetmesi durumunda değerli bir hayat yaşayamaz</a:t>
            </a:r>
            <a:endParaRPr lang="tr-TR" dirty="0"/>
          </a:p>
        </p:txBody>
      </p:sp>
    </p:spTree>
    <p:extLst>
      <p:ext uri="{BB962C8B-B14F-4D97-AF65-F5344CB8AC3E}">
        <p14:creationId xmlns:p14="http://schemas.microsoft.com/office/powerpoint/2010/main" val="17253329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İnsanlar, farklı derecelerde zeki, dürüst, cömert, cesur </a:t>
            </a:r>
            <a:r>
              <a:rPr lang="tr-TR" dirty="0" err="1" smtClean="0"/>
              <a:t>vs</a:t>
            </a:r>
            <a:r>
              <a:rPr lang="tr-TR" dirty="0" smtClean="0"/>
              <a:t> olmalarının yanında; insan sırf insan olduğu için değer sahibidir. </a:t>
            </a:r>
          </a:p>
          <a:p>
            <a:r>
              <a:rPr lang="tr-TR" dirty="0" smtClean="0"/>
              <a:t>Bu değer bütün bireylere eşit olarak atfedilen bir değerdir. Bu sebeple bütün bireyler özgürlük ve refaha ilişkin eşit insan haklarına sahiptir.</a:t>
            </a:r>
          </a:p>
          <a:p>
            <a:r>
              <a:rPr lang="tr-TR" dirty="0" err="1" smtClean="0"/>
              <a:t>Dworkin’e</a:t>
            </a:r>
            <a:r>
              <a:rPr lang="tr-TR" dirty="0" smtClean="0"/>
              <a:t> göre, devletler bütün yurttaşlarına eşit saygı ve ilgi ile muamele etmek zorundadır.</a:t>
            </a:r>
          </a:p>
          <a:p>
            <a:r>
              <a:rPr lang="tr-TR" dirty="0" smtClean="0"/>
              <a:t>İnsan onurunun korunması, sosyal adaletin sağlanması ve kişinin içinde bulunduğu ekonomik yoksunluklardan kurtulması gerekir.</a:t>
            </a:r>
            <a:endParaRPr lang="tr-TR" dirty="0"/>
          </a:p>
        </p:txBody>
      </p:sp>
    </p:spTree>
    <p:extLst>
      <p:ext uri="{BB962C8B-B14F-4D97-AF65-F5344CB8AC3E}">
        <p14:creationId xmlns:p14="http://schemas.microsoft.com/office/powerpoint/2010/main" val="1965841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doğası</a:t>
            </a:r>
            <a:endParaRPr lang="tr-TR" dirty="0"/>
          </a:p>
        </p:txBody>
      </p:sp>
      <p:sp>
        <p:nvSpPr>
          <p:cNvPr id="3" name="İçerik Yer Tutucusu 2"/>
          <p:cNvSpPr>
            <a:spLocks noGrp="1"/>
          </p:cNvSpPr>
          <p:nvPr>
            <p:ph idx="1"/>
          </p:nvPr>
        </p:nvSpPr>
        <p:spPr/>
        <p:txBody>
          <a:bodyPr/>
          <a:lstStyle/>
          <a:p>
            <a:r>
              <a:rPr lang="tr-TR" dirty="0" smtClean="0"/>
              <a:t>Doğal olan, onun doğasında olan, onun ayrılmaz bir parçası demektir</a:t>
            </a:r>
          </a:p>
          <a:p>
            <a:r>
              <a:rPr lang="tr-TR" dirty="0" smtClean="0"/>
              <a:t>Bazı yazarlar doğal hukuka atıfta bulunmaksızın, insan haklarını insanın doğasına dayandırmaktadır</a:t>
            </a:r>
          </a:p>
          <a:p>
            <a:r>
              <a:rPr lang="tr-TR" dirty="0" smtClean="0"/>
              <a:t>İnsan doğası nedir?</a:t>
            </a:r>
          </a:p>
          <a:p>
            <a:pPr lvl="1"/>
            <a:r>
              <a:rPr lang="tr-TR" dirty="0" smtClean="0"/>
              <a:t>İnsanın ihtiyaçlarıyla açıklayan görüş vardır</a:t>
            </a:r>
          </a:p>
          <a:p>
            <a:r>
              <a:rPr lang="tr-TR" dirty="0" err="1" smtClean="0"/>
              <a:t>Ayn</a:t>
            </a:r>
            <a:r>
              <a:rPr lang="tr-TR" dirty="0" smtClean="0"/>
              <a:t> </a:t>
            </a:r>
            <a:r>
              <a:rPr lang="tr-TR" dirty="0" err="1" smtClean="0"/>
              <a:t>Rand’a</a:t>
            </a:r>
            <a:r>
              <a:rPr lang="tr-TR" dirty="0" smtClean="0"/>
              <a:t> göre insan doğasının iki temel özelliği;</a:t>
            </a:r>
          </a:p>
          <a:p>
            <a:pPr lvl="1"/>
            <a:r>
              <a:rPr lang="tr-TR" dirty="0" smtClean="0"/>
              <a:t>Zorlamadan kaçınma </a:t>
            </a:r>
            <a:r>
              <a:rPr lang="tr-TR" dirty="0" smtClean="0">
                <a:sym typeface="Wingdings" panose="05000000000000000000" pitchFamily="2" charset="2"/>
              </a:rPr>
              <a:t> özgürlük</a:t>
            </a:r>
          </a:p>
          <a:p>
            <a:pPr lvl="1"/>
            <a:r>
              <a:rPr lang="tr-TR" dirty="0" smtClean="0">
                <a:sym typeface="Wingdings" panose="05000000000000000000" pitchFamily="2" charset="2"/>
              </a:rPr>
              <a:t>Rasyonellik </a:t>
            </a:r>
            <a:endParaRPr lang="tr-TR" dirty="0"/>
          </a:p>
          <a:p>
            <a:r>
              <a:rPr lang="tr-TR" dirty="0" smtClean="0"/>
              <a:t>İnsan hakları, insan doğasının insana yaraşır bir şekilde yaşaması için gerekli kıldığı varlık şartlardır.</a:t>
            </a:r>
            <a:endParaRPr lang="tr-TR" dirty="0"/>
          </a:p>
        </p:txBody>
      </p:sp>
    </p:spTree>
    <p:extLst>
      <p:ext uri="{BB962C8B-B14F-4D97-AF65-F5344CB8AC3E}">
        <p14:creationId xmlns:p14="http://schemas.microsoft.com/office/powerpoint/2010/main" val="22238403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İnsanın özne oluşu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Bazı yazarlar insan haklarını, insanın özne/fail olmasıyla ilişkilendirir</a:t>
            </a:r>
          </a:p>
          <a:p>
            <a:r>
              <a:rPr lang="tr-TR" dirty="0" smtClean="0"/>
              <a:t>İnsanın ahlaki bir özne olduğunun kabulü, herkesin eşit haklara sahip olduğu düşüncesini beraberinde getirir</a:t>
            </a:r>
          </a:p>
          <a:p>
            <a:r>
              <a:rPr lang="tr-TR" dirty="0" smtClean="0"/>
              <a:t>İnsanın özne olarak eylemde bulunabilmesinin en temel şartları</a:t>
            </a:r>
          </a:p>
          <a:p>
            <a:pPr lvl="1"/>
            <a:r>
              <a:rPr lang="tr-TR" dirty="0" smtClean="0"/>
              <a:t>Özgürlük</a:t>
            </a:r>
          </a:p>
          <a:p>
            <a:pPr lvl="1"/>
            <a:r>
              <a:rPr lang="tr-TR" dirty="0" smtClean="0"/>
              <a:t>İyilik hali (hayat, fiziki bütünlük, kendine saygı, eğitim)</a:t>
            </a:r>
            <a:endParaRPr lang="tr-TR" dirty="0"/>
          </a:p>
          <a:p>
            <a:r>
              <a:rPr lang="tr-TR" dirty="0" smtClean="0"/>
              <a:t>İnsan hakları, insanı bir özne olmaktan alıkoymaya veya engellemeye karşı koruyan, soyut ilkeler ve iddialardır</a:t>
            </a:r>
          </a:p>
          <a:p>
            <a:r>
              <a:rPr lang="tr-TR" dirty="0" smtClean="0"/>
              <a:t>İnsani ahlaki özne kabul etmenin dayandığı temel varsayımlar</a:t>
            </a:r>
          </a:p>
          <a:p>
            <a:pPr lvl="1"/>
            <a:r>
              <a:rPr lang="tr-TR" dirty="0" smtClean="0"/>
              <a:t>İnsan doğasının özü, amaçlı eylem, kendini kontrol ve kendini geliştirmedir</a:t>
            </a:r>
          </a:p>
          <a:p>
            <a:pPr lvl="1"/>
            <a:r>
              <a:rPr lang="tr-TR" dirty="0" err="1" smtClean="0"/>
              <a:t>Faillik</a:t>
            </a:r>
            <a:r>
              <a:rPr lang="tr-TR" dirty="0" smtClean="0"/>
              <a:t> ve özerklik, insani varoluşun zirve noktasıdır</a:t>
            </a:r>
          </a:p>
          <a:p>
            <a:pPr lvl="1"/>
            <a:r>
              <a:rPr lang="tr-TR" dirty="0" smtClean="0"/>
              <a:t>Bütün insanlar rasyonel </a:t>
            </a:r>
            <a:r>
              <a:rPr lang="tr-TR" dirty="0" err="1" smtClean="0"/>
              <a:t>patansiyelleri</a:t>
            </a:r>
            <a:r>
              <a:rPr lang="tr-TR" dirty="0" smtClean="0"/>
              <a:t> ve ondan kaynaklanan eylemde bulunma hakkı bakımından eşittir</a:t>
            </a:r>
          </a:p>
          <a:p>
            <a:r>
              <a:rPr lang="tr-TR" dirty="0" smtClean="0"/>
              <a:t> </a:t>
            </a:r>
            <a:endParaRPr lang="tr-TR" dirty="0"/>
          </a:p>
        </p:txBody>
      </p:sp>
    </p:spTree>
    <p:extLst>
      <p:ext uri="{BB962C8B-B14F-4D97-AF65-F5344CB8AC3E}">
        <p14:creationId xmlns:p14="http://schemas.microsoft.com/office/powerpoint/2010/main" val="41172126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Öz-sahiplik</a:t>
            </a:r>
            <a:endParaRPr lang="tr-TR" dirty="0"/>
          </a:p>
        </p:txBody>
      </p:sp>
      <p:sp>
        <p:nvSpPr>
          <p:cNvPr id="3" name="İçerik Yer Tutucusu 2"/>
          <p:cNvSpPr>
            <a:spLocks noGrp="1"/>
          </p:cNvSpPr>
          <p:nvPr>
            <p:ph idx="1"/>
          </p:nvPr>
        </p:nvSpPr>
        <p:spPr/>
        <p:txBody>
          <a:bodyPr/>
          <a:lstStyle/>
          <a:p>
            <a:r>
              <a:rPr lang="tr-TR" dirty="0" smtClean="0"/>
              <a:t>Kişi kendi bedeninin sahibidir</a:t>
            </a:r>
          </a:p>
          <a:p>
            <a:r>
              <a:rPr lang="tr-TR" dirty="0" smtClean="0"/>
              <a:t>Kendi bedeni üzerinde mülkiyeti vardır ve başka kimsenin bunun üzerinde hakkı yoktur</a:t>
            </a:r>
          </a:p>
          <a:p>
            <a:r>
              <a:rPr lang="tr-TR" dirty="0" smtClean="0"/>
              <a:t>İnsan kendi emeğini Tanrının insanlara verdiği ortak şeylere katmak suretiyle onları mülk edinebilir.</a:t>
            </a:r>
          </a:p>
          <a:p>
            <a:r>
              <a:rPr lang="tr-TR" dirty="0" err="1" smtClean="0"/>
              <a:t>Locke’a</a:t>
            </a:r>
            <a:r>
              <a:rPr lang="tr-TR" dirty="0" smtClean="0"/>
              <a:t> göre, yaşam, özgürlük ve mülkiyet haklarının temeli, insanın kendisine sahip olması ilkesidir</a:t>
            </a:r>
          </a:p>
          <a:p>
            <a:r>
              <a:rPr lang="tr-TR" dirty="0" smtClean="0"/>
              <a:t>Kişi rıza yoluyla da olsa doğal haklarını devredemez veya bunlardan vazgeçemez</a:t>
            </a:r>
            <a:endParaRPr lang="tr-TR" dirty="0"/>
          </a:p>
        </p:txBody>
      </p:sp>
    </p:spTree>
    <p:extLst>
      <p:ext uri="{BB962C8B-B14F-4D97-AF65-F5344CB8AC3E}">
        <p14:creationId xmlns:p14="http://schemas.microsoft.com/office/powerpoint/2010/main" val="15204964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Fayda</a:t>
            </a:r>
            <a:endParaRPr lang="tr-TR" dirty="0"/>
          </a:p>
        </p:txBody>
      </p:sp>
      <p:sp>
        <p:nvSpPr>
          <p:cNvPr id="3" name="İçerik Yer Tutucusu 2"/>
          <p:cNvSpPr>
            <a:spLocks noGrp="1"/>
          </p:cNvSpPr>
          <p:nvPr>
            <p:ph idx="1"/>
          </p:nvPr>
        </p:nvSpPr>
        <p:spPr/>
        <p:txBody>
          <a:bodyPr/>
          <a:lstStyle/>
          <a:p>
            <a:r>
              <a:rPr lang="tr-TR" dirty="0" smtClean="0"/>
              <a:t>İnsan hakları sonuçlarına göre temellendirilmektedir.</a:t>
            </a:r>
          </a:p>
          <a:p>
            <a:r>
              <a:rPr lang="tr-TR" dirty="0" smtClean="0"/>
              <a:t>Faydacı bakışa göre, bir hareketin doğruluğunun ölçütü, bu eylem veya faaliyetten en çok yarar sağlanmasıdır.</a:t>
            </a:r>
          </a:p>
          <a:p>
            <a:r>
              <a:rPr lang="tr-TR" dirty="0" smtClean="0"/>
              <a:t>Bentham, tüm siyasal kararların, insanların genel hazzının </a:t>
            </a:r>
            <a:r>
              <a:rPr lang="tr-TR" dirty="0" err="1" smtClean="0"/>
              <a:t>azemileştirilmesine</a:t>
            </a:r>
            <a:r>
              <a:rPr lang="tr-TR" dirty="0" smtClean="0"/>
              <a:t> yönelik olması gerektiğini ileri sürmüştür.</a:t>
            </a:r>
          </a:p>
          <a:p>
            <a:r>
              <a:rPr lang="tr-TR" dirty="0" smtClean="0"/>
              <a:t>Devletin faaliyetleri de en çok sayıda insanı mutlu etmeye yönelik olmalıdır</a:t>
            </a:r>
            <a:endParaRPr lang="tr-TR" dirty="0"/>
          </a:p>
        </p:txBody>
      </p:sp>
    </p:spTree>
    <p:extLst>
      <p:ext uri="{BB962C8B-B14F-4D97-AF65-F5344CB8AC3E}">
        <p14:creationId xmlns:p14="http://schemas.microsoft.com/office/powerpoint/2010/main" val="31339031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Vicdan özgürlüğü</a:t>
            </a:r>
            <a:endParaRPr lang="tr-TR" dirty="0"/>
          </a:p>
        </p:txBody>
      </p:sp>
      <p:sp>
        <p:nvSpPr>
          <p:cNvPr id="3" name="İçerik Yer Tutucusu 2"/>
          <p:cNvSpPr>
            <a:spLocks noGrp="1"/>
          </p:cNvSpPr>
          <p:nvPr>
            <p:ph idx="1"/>
          </p:nvPr>
        </p:nvSpPr>
        <p:spPr/>
        <p:txBody>
          <a:bodyPr/>
          <a:lstStyle/>
          <a:p>
            <a:r>
              <a:rPr lang="tr-TR" dirty="0" smtClean="0"/>
              <a:t>Haklar evrensel ise, onların korudukları değerlerin, bütün toplumlar ve kültürlerin üstün saydığı değerler olması gerekir</a:t>
            </a:r>
          </a:p>
          <a:p>
            <a:r>
              <a:rPr lang="tr-TR" dirty="0" err="1" smtClean="0"/>
              <a:t>Kukathas’a</a:t>
            </a:r>
            <a:r>
              <a:rPr lang="tr-TR" dirty="0" smtClean="0"/>
              <a:t> göre, vicdan özgürlüğünün önemi, «doğru» hareket etmenin kişiler için hayati önemde olmasından kaynaklanır:</a:t>
            </a:r>
          </a:p>
          <a:p>
            <a:pPr lvl="1"/>
            <a:r>
              <a:rPr lang="tr-TR" dirty="0" smtClean="0"/>
              <a:t>Vicdan özgürlüğü, insanlardan yanlış olduğunu düşündükleri tarzda hareket etmelerinin istenmemesini gerektirir</a:t>
            </a:r>
          </a:p>
          <a:p>
            <a:pPr lvl="1"/>
            <a:r>
              <a:rPr lang="tr-TR" dirty="0" smtClean="0"/>
              <a:t>İnsanların «doğru» ve «</a:t>
            </a:r>
            <a:r>
              <a:rPr lang="tr-TR" dirty="0" err="1" smtClean="0"/>
              <a:t>yanlış»a</a:t>
            </a:r>
            <a:r>
              <a:rPr lang="tr-TR" dirty="0" smtClean="0"/>
              <a:t> ilişkin düşüncelerinin birbirinden farklı olması imkanı tanır </a:t>
            </a:r>
          </a:p>
          <a:p>
            <a:pPr lvl="1"/>
            <a:r>
              <a:rPr lang="tr-TR" dirty="0" smtClean="0"/>
              <a:t>İnsanları bir inanca zorlamak üzere güç kullanmayı reddeder</a:t>
            </a:r>
          </a:p>
          <a:p>
            <a:pPr marL="114300" indent="0">
              <a:buNone/>
            </a:pPr>
            <a:endParaRPr lang="tr-TR" dirty="0" smtClean="0"/>
          </a:p>
          <a:p>
            <a:endParaRPr lang="tr-TR" dirty="0"/>
          </a:p>
        </p:txBody>
      </p:sp>
    </p:spTree>
    <p:extLst>
      <p:ext uri="{BB962C8B-B14F-4D97-AF65-F5344CB8AC3E}">
        <p14:creationId xmlns:p14="http://schemas.microsoft.com/office/powerpoint/2010/main" val="10026703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a:t>
            </a:r>
            <a:endParaRPr lang="tr-TR" dirty="0"/>
          </a:p>
        </p:txBody>
      </p:sp>
      <p:sp>
        <p:nvSpPr>
          <p:cNvPr id="3" name="İçerik Yer Tutucusu 2"/>
          <p:cNvSpPr>
            <a:spLocks noGrp="1"/>
          </p:cNvSpPr>
          <p:nvPr>
            <p:ph idx="1"/>
          </p:nvPr>
        </p:nvSpPr>
        <p:spPr/>
        <p:txBody>
          <a:bodyPr/>
          <a:lstStyle/>
          <a:p>
            <a:r>
              <a:rPr lang="tr-TR" dirty="0" smtClean="0"/>
              <a:t>İnsan hakları kavramı geleneksel olarak dinlerde yoktur. </a:t>
            </a:r>
          </a:p>
          <a:p>
            <a:r>
              <a:rPr lang="tr-TR" dirty="0" smtClean="0"/>
              <a:t>İnsan haklarının dine dayandırılmasında temel gerekçe, Tanrı’nın koyduğu hukukun pozitif hukuktan daha üstün olduğu inancıdır.</a:t>
            </a:r>
          </a:p>
          <a:p>
            <a:r>
              <a:rPr lang="tr-TR" dirty="0" smtClean="0"/>
              <a:t>Kaynağı tanrı olan hakların, fani-dünyevi iktidar tarafından çiğnenmesi düşünülemez.</a:t>
            </a:r>
          </a:p>
          <a:p>
            <a:r>
              <a:rPr lang="tr-TR" dirty="0" smtClean="0"/>
              <a:t>İnsanların kutsal olduğunu düşündüğümüz sürece, onların haklarının korunması gerektiğine inanırız</a:t>
            </a:r>
          </a:p>
          <a:p>
            <a:r>
              <a:rPr lang="tr-TR" dirty="0" smtClean="0"/>
              <a:t>Bu sebeple, insan haklarının temelinde «aşkın ilahi yasalar» olmalıdır</a:t>
            </a:r>
          </a:p>
          <a:p>
            <a:endParaRPr lang="tr-TR" dirty="0"/>
          </a:p>
        </p:txBody>
      </p:sp>
    </p:spTree>
    <p:extLst>
      <p:ext uri="{BB962C8B-B14F-4D97-AF65-F5344CB8AC3E}">
        <p14:creationId xmlns:p14="http://schemas.microsoft.com/office/powerpoint/2010/main" val="18670666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r>
              <a:rPr lang="tr-TR" dirty="0" smtClean="0"/>
              <a:t>İnsan hakları kavramı Batı düşünce dünyasında köklerini eski Yunan, Roma ve Hıristiyanlıktan alan bir harmandan alan </a:t>
            </a:r>
            <a:r>
              <a:rPr lang="tr-TR" dirty="0" err="1" smtClean="0"/>
              <a:t>Rönesansa</a:t>
            </a:r>
            <a:r>
              <a:rPr lang="tr-TR" dirty="0" smtClean="0"/>
              <a:t> dayanmaktadır. </a:t>
            </a:r>
          </a:p>
          <a:p>
            <a:r>
              <a:rPr lang="tr-TR" dirty="0" smtClean="0"/>
              <a:t>Rönesans ile birlikte ortaya çıkan akılcılık, hümanizm düşüncesi ve </a:t>
            </a:r>
            <a:r>
              <a:rPr lang="tr-TR" dirty="0" err="1" smtClean="0"/>
              <a:t>seküler</a:t>
            </a:r>
            <a:r>
              <a:rPr lang="tr-TR" dirty="0" smtClean="0"/>
              <a:t> doğal hukukun birleşmesinin </a:t>
            </a:r>
            <a:r>
              <a:rPr lang="tr-TR" smtClean="0"/>
              <a:t>bir sonucudur</a:t>
            </a:r>
            <a:endParaRPr lang="tr-TR" dirty="0" smtClean="0"/>
          </a:p>
          <a:p>
            <a:r>
              <a:rPr lang="tr-TR" dirty="0" smtClean="0"/>
              <a:t>İnsanı ve insan onurunu merkez alan bir yaklaşımdır</a:t>
            </a:r>
          </a:p>
          <a:p>
            <a:r>
              <a:rPr lang="tr-TR" dirty="0" smtClean="0"/>
              <a:t>Toplumlar arasında kültürel farklılıklar olsa da evrensel niteliktedir, ortak bir paydada buluşmayı hedefler</a:t>
            </a:r>
            <a:endParaRPr lang="tr-TR" dirty="0"/>
          </a:p>
        </p:txBody>
      </p:sp>
    </p:spTree>
    <p:extLst>
      <p:ext uri="{BB962C8B-B14F-4D97-AF65-F5344CB8AC3E}">
        <p14:creationId xmlns:p14="http://schemas.microsoft.com/office/powerpoint/2010/main" val="3916489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3641</TotalTime>
  <Words>13811</Words>
  <Application>Microsoft Office PowerPoint</Application>
  <PresentationFormat>Ekran Gösterisi (4:3)</PresentationFormat>
  <Paragraphs>1898</Paragraphs>
  <Slides>227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227</vt:i4>
      </vt:variant>
    </vt:vector>
  </HeadingPairs>
  <TitlesOfParts>
    <vt:vector size="232" baseType="lpstr">
      <vt:lpstr>Arial</vt:lpstr>
      <vt:lpstr>Calibri</vt:lpstr>
      <vt:lpstr>Cambria</vt:lpstr>
      <vt:lpstr>Wingdings</vt:lpstr>
      <vt:lpstr>Bitişiklik</vt:lpstr>
      <vt:lpstr>İNSAN HAKLARI</vt:lpstr>
      <vt:lpstr>İNSAN HAKLARI MESELESİ</vt:lpstr>
      <vt:lpstr>Güncel/ evrensel mesele olarak ortaya çıkışı</vt:lpstr>
      <vt:lpstr>İNSAN HAKLARINA  KARŞIT BAKIŞ</vt:lpstr>
      <vt:lpstr>oysa</vt:lpstr>
      <vt:lpstr>TÜRKİYE VE İNSAN HAKLARI MESELESİ</vt:lpstr>
      <vt:lpstr>İnsan Haklarıyla ilgili kurumsal gelişmeler</vt:lpstr>
      <vt:lpstr>İNSAN HAKLARI VE TEMEL KAVRAMLAR</vt:lpstr>
      <vt:lpstr>Doğal hukuk-Pozitif hukuk</vt:lpstr>
      <vt:lpstr>HAK</vt:lpstr>
      <vt:lpstr>HAKKIN BİÇİMSEL ANALİZİ</vt:lpstr>
      <vt:lpstr>TALEP HAKLARI</vt:lpstr>
      <vt:lpstr>ÖZGÜRLÜK HAKLARI</vt:lpstr>
      <vt:lpstr>YETKİ</vt:lpstr>
      <vt:lpstr>BAĞIŞIKLIK</vt:lpstr>
      <vt:lpstr>HAKKIN UNSURLARI</vt:lpstr>
      <vt:lpstr>HAKLARIN MADDİ YAPISI</vt:lpstr>
      <vt:lpstr>ÖZGÜRLÜK</vt:lpstr>
      <vt:lpstr>Özgürlük üzerine farklı görüşler</vt:lpstr>
      <vt:lpstr>Hak ve özgürlük ilişkisi</vt:lpstr>
      <vt:lpstr>PowerPoint Sunusu</vt:lpstr>
      <vt:lpstr>ÖDEV</vt:lpstr>
      <vt:lpstr>EŞİTLİK</vt:lpstr>
      <vt:lpstr>Mutlak-Nisbi Eşitlik</vt:lpstr>
      <vt:lpstr>Pozitif-Negatif ayrımcılık</vt:lpstr>
      <vt:lpstr>KAMU ÖZGÜRLÜKLERİ</vt:lpstr>
      <vt:lpstr>İnsan haklarının bulanıklığı</vt:lpstr>
      <vt:lpstr>İnsan hakları enflasyonu</vt:lpstr>
      <vt:lpstr>İNSAN HAKLARI</vt:lpstr>
      <vt:lpstr>PowerPoint Sunusu</vt:lpstr>
      <vt:lpstr>PowerPoint Sunusu</vt:lpstr>
      <vt:lpstr>İNSAN HAKLARI</vt:lpstr>
      <vt:lpstr>Başlangıç</vt:lpstr>
      <vt:lpstr>İlkçağ toplumları</vt:lpstr>
      <vt:lpstr>Ortaçağ</vt:lpstr>
      <vt:lpstr>Yeniçağ</vt:lpstr>
      <vt:lpstr>İngiltere’de insan hakları belgeleri</vt:lpstr>
      <vt:lpstr>1215 Magna Carta Libertatum</vt:lpstr>
      <vt:lpstr>1628 tarihli Petition of Rights (Haklar Dilekçesi)</vt:lpstr>
      <vt:lpstr>1679 tarihli Habeas Corpus Yasası</vt:lpstr>
      <vt:lpstr>1689 tarihli Bill of Rights (Haklar Bildirisi/Yasası)</vt:lpstr>
      <vt:lpstr>ABD’de insan hakları hareketi</vt:lpstr>
      <vt:lpstr>Virginia Haklar bildirisi (1776)</vt:lpstr>
      <vt:lpstr>PowerPoint Sunusu</vt:lpstr>
      <vt:lpstr>1787 ABD Anayasası</vt:lpstr>
      <vt:lpstr>Bill of Rights (Haklar Bildirgesi)</vt:lpstr>
      <vt:lpstr>Fransa’da Devrim 1789</vt:lpstr>
      <vt:lpstr>Fransız İnsan ve Yurttaş Hakları Bildirgesi</vt:lpstr>
      <vt:lpstr>PowerPoint Sunusu</vt:lpstr>
      <vt:lpstr>PowerPoint Sunusu</vt:lpstr>
      <vt:lpstr>PowerPoint Sunusu</vt:lpstr>
      <vt:lpstr>Dünya çapında gelişmeler</vt:lpstr>
      <vt:lpstr>Birleşmiş Milletler</vt:lpstr>
      <vt:lpstr>BM Sözleşmeleri </vt:lpstr>
      <vt:lpstr>Avrupa Konseyi</vt:lpstr>
      <vt:lpstr>Bölgesel mekanizmalar</vt:lpstr>
      <vt:lpstr>Uluslar arası Sivil toplum Kuruluşları</vt:lpstr>
      <vt:lpstr>Türkiye’de insan haklarının gelişimi</vt:lpstr>
      <vt:lpstr>1808 Sened-i İttifak</vt:lpstr>
      <vt:lpstr>1839 Tanzimat Fermanı (Gülhane Hattı Hümayunu)</vt:lpstr>
      <vt:lpstr>1856 Islahat Fermanı</vt:lpstr>
      <vt:lpstr>1876 Kanuni Esasi</vt:lpstr>
      <vt:lpstr>1908 İkinci Meşrutiyet</vt:lpstr>
      <vt:lpstr>1921 Teşkilatı Esasiye Kanunu</vt:lpstr>
      <vt:lpstr>1924 Anayasası</vt:lpstr>
      <vt:lpstr>1961 Anayasası</vt:lpstr>
      <vt:lpstr>PowerPoint Sunusu</vt:lpstr>
      <vt:lpstr>1982 Anayasası</vt:lpstr>
      <vt:lpstr>Türkiye’nin taraf olduğu uluslararası sözleşmeler</vt:lpstr>
      <vt:lpstr>SONUÇ</vt:lpstr>
      <vt:lpstr>İNSAN HAKLARI</vt:lpstr>
      <vt:lpstr>İnsan haklarına bakışın dönemsel incelemesi</vt:lpstr>
      <vt:lpstr>İlkçağ- Çin/Hindistan</vt:lpstr>
      <vt:lpstr>Eski Yunan</vt:lpstr>
      <vt:lpstr>Roma</vt:lpstr>
      <vt:lpstr>Ortaçağ Batı dünyası</vt:lpstr>
      <vt:lpstr>Ortaçağ İslam dünyası</vt:lpstr>
      <vt:lpstr>Yeniçağ</vt:lpstr>
      <vt:lpstr>PowerPoint Sunusu</vt:lpstr>
      <vt:lpstr>PowerPoint Sunusu</vt:lpstr>
      <vt:lpstr>Yakınçağ</vt:lpstr>
      <vt:lpstr>İnsan hakları fikri ve dayanakları</vt:lpstr>
      <vt:lpstr>Temel dayanaklar</vt:lpstr>
      <vt:lpstr>Doğal hukuk</vt:lpstr>
      <vt:lpstr>PowerPoint Sunusu</vt:lpstr>
      <vt:lpstr>PowerPoint Sunusu</vt:lpstr>
      <vt:lpstr>PowerPoint Sunusu</vt:lpstr>
      <vt:lpstr>Doğal haklar</vt:lpstr>
      <vt:lpstr>İnsan merkezci düşünce</vt:lpstr>
      <vt:lpstr>İnsan onuru</vt:lpstr>
      <vt:lpstr>PowerPoint Sunusu</vt:lpstr>
      <vt:lpstr>PowerPoint Sunusu</vt:lpstr>
      <vt:lpstr>İnsan doğası</vt:lpstr>
      <vt:lpstr>İnsanın özne oluşu</vt:lpstr>
      <vt:lpstr>Öz-sahiplik</vt:lpstr>
      <vt:lpstr>Fayda</vt:lpstr>
      <vt:lpstr>Vicdan özgürlüğü</vt:lpstr>
      <vt:lpstr>Din</vt:lpstr>
      <vt:lpstr>Sonuç</vt:lpstr>
      <vt:lpstr>İNSAN HAKLARI</vt:lpstr>
      <vt:lpstr>Haklar kümesinde özeli bir yer</vt:lpstr>
      <vt:lpstr>EVRENSELLİK</vt:lpstr>
      <vt:lpstr>Kültürel rölativizm</vt:lpstr>
      <vt:lpstr>Rölativizm iddialarına karşı:</vt:lpstr>
      <vt:lpstr>DOĞUŞTANLIK</vt:lpstr>
      <vt:lpstr>MUTLAKLIK</vt:lpstr>
      <vt:lpstr>Mutlaklık farklı bir anlam</vt:lpstr>
      <vt:lpstr>VAZGEÇİLMEZLİK</vt:lpstr>
      <vt:lpstr>BİREYSELLİK</vt:lpstr>
      <vt:lpstr>Grup hakları</vt:lpstr>
      <vt:lpstr>ÖZGÜRLÜKÇÜLÜK</vt:lpstr>
      <vt:lpstr>Özgürlükçülük diğer anlamı</vt:lpstr>
      <vt:lpstr>TEMEL NİTELİK</vt:lpstr>
      <vt:lpstr>DEVLETE KARŞI OLMA</vt:lpstr>
      <vt:lpstr>Tanıma </vt:lpstr>
      <vt:lpstr>İhlal etmeme</vt:lpstr>
      <vt:lpstr>Koruma</vt:lpstr>
      <vt:lpstr>Temin/tedarik</vt:lpstr>
      <vt:lpstr>İNSAN HAKLARI</vt:lpstr>
      <vt:lpstr>Özel haklar-genel haklar</vt:lpstr>
      <vt:lpstr>İnsan haklarının çeşitli tasnifi</vt:lpstr>
      <vt:lpstr>İnsan hakları kuşakları</vt:lpstr>
      <vt:lpstr>Birinci kuşak haklar</vt:lpstr>
      <vt:lpstr>İkinci kuşak haklar</vt:lpstr>
      <vt:lpstr>Üçüncü kuşak haklar</vt:lpstr>
      <vt:lpstr>Nitelikleri bakımından</vt:lpstr>
      <vt:lpstr>Temel haklar</vt:lpstr>
      <vt:lpstr>Sosyal ve ekonomik haklar</vt:lpstr>
      <vt:lpstr>Siyasal haklar</vt:lpstr>
      <vt:lpstr>Devletin yükümlülüğü bakımından haklar</vt:lpstr>
      <vt:lpstr>Negatif statü hakları</vt:lpstr>
      <vt:lpstr>Pozitif statü hakları</vt:lpstr>
      <vt:lpstr>Aktif statü hakları</vt:lpstr>
      <vt:lpstr>Özneleri bakımından</vt:lpstr>
      <vt:lpstr>Normatif haklar/Program haklar</vt:lpstr>
      <vt:lpstr>Sınırlandırılmaları bakımından</vt:lpstr>
      <vt:lpstr>Özgürlüklerin Bütünlüğü (Monizm)</vt:lpstr>
      <vt:lpstr>Haklar hiyerarşisi</vt:lpstr>
      <vt:lpstr>Hakların kullanılması</vt:lpstr>
      <vt:lpstr>İNSAN HAKLARI</vt:lpstr>
      <vt:lpstr>Temel haklar ve diğer isimlendirmeler</vt:lpstr>
      <vt:lpstr>Temel haklar kapsamında işleyeceğimiz haklar</vt:lpstr>
      <vt:lpstr>Yaşama hakkı</vt:lpstr>
      <vt:lpstr>PowerPoint Sunusu</vt:lpstr>
      <vt:lpstr>PowerPoint Sunusu</vt:lpstr>
      <vt:lpstr>İşkence ve kötü muamele görmeme hakkı</vt:lpstr>
      <vt:lpstr>PowerPoint Sunusu</vt:lpstr>
      <vt:lpstr>Kölelik, Angarya ve Zorla Çalıştırma Yasağı</vt:lpstr>
      <vt:lpstr>PowerPoint Sunusu</vt:lpstr>
      <vt:lpstr>Kişi özgürlüğü ve güvenliği</vt:lpstr>
      <vt:lpstr>PowerPoint Sunusu</vt:lpstr>
      <vt:lpstr>Adil yargılanma hakkı</vt:lpstr>
      <vt:lpstr>PowerPoint Sunusu</vt:lpstr>
      <vt:lpstr>PowerPoint Sunusu</vt:lpstr>
      <vt:lpstr>Hak arama özgürlüğü</vt:lpstr>
      <vt:lpstr>Özel hayatın gizliliği ve aile hayatının korunması</vt:lpstr>
      <vt:lpstr>PowerPoint Sunusu</vt:lpstr>
      <vt:lpstr>Yerleşme ve seyahat özgürlüğü</vt:lpstr>
      <vt:lpstr>Düşünce, vicdan ve din özgürlüğü</vt:lpstr>
      <vt:lpstr>PowerPoint Sunusu</vt:lpstr>
      <vt:lpstr>PowerPoint Sunusu</vt:lpstr>
      <vt:lpstr>İNSAN HAKLARI</vt:lpstr>
      <vt:lpstr>Katılım hakları</vt:lpstr>
      <vt:lpstr>İfade özgürlüğü</vt:lpstr>
      <vt:lpstr>PowerPoint Sunusu</vt:lpstr>
      <vt:lpstr>PowerPoint Sunusu</vt:lpstr>
      <vt:lpstr>PowerPoint Sunusu</vt:lpstr>
      <vt:lpstr>PowerPoint Sunusu</vt:lpstr>
      <vt:lpstr>Örgütlenme özgürlüğü</vt:lpstr>
      <vt:lpstr>PowerPoint Sunusu</vt:lpstr>
      <vt:lpstr>PowerPoint Sunusu</vt:lpstr>
      <vt:lpstr>Toplantı ve Gösteri Yürüyüşü özgürlüğü</vt:lpstr>
      <vt:lpstr>Seçme ve seçilme hakkı</vt:lpstr>
      <vt:lpstr>Vatandaşlık hakkı</vt:lpstr>
      <vt:lpstr>Bilgi edinme hakkı</vt:lpstr>
      <vt:lpstr>İNSAN HAKLARI</vt:lpstr>
      <vt:lpstr>Sosyal ve ekonomik haklar</vt:lpstr>
      <vt:lpstr>Mülkiyet hakkı</vt:lpstr>
      <vt:lpstr>PowerPoint Sunusu</vt:lpstr>
      <vt:lpstr>Eğitim ve öğrenim hakkı</vt:lpstr>
      <vt:lpstr>Çalışma ve sözleşme hakkı</vt:lpstr>
      <vt:lpstr>PowerPoint Sunusu</vt:lpstr>
      <vt:lpstr>Sosyal güvenlik hakkı</vt:lpstr>
      <vt:lpstr>Sağlık hakkı</vt:lpstr>
      <vt:lpstr>Çeşitli haklar</vt:lpstr>
      <vt:lpstr>Kültürel haklar ve azınlık hakları</vt:lpstr>
      <vt:lpstr>Çevre hakkı</vt:lpstr>
      <vt:lpstr>Kadın hakları</vt:lpstr>
      <vt:lpstr>Çocuk hakları</vt:lpstr>
      <vt:lpstr>PowerPoint Sunusu</vt:lpstr>
      <vt:lpstr>Engelli hakları</vt:lpstr>
      <vt:lpstr>PowerPoint Sunusu</vt:lpstr>
      <vt:lpstr>Ayrımcılık yasağı/Eşitlik ilkesi</vt:lpstr>
      <vt:lpstr>PowerPoint Sunusu</vt:lpstr>
      <vt:lpstr>İNSAN HAKLARI</vt:lpstr>
      <vt:lpstr>İnsan hakları hukukunun temel ilkeleri</vt:lpstr>
      <vt:lpstr>PowerPoint Sunusu</vt:lpstr>
      <vt:lpstr>PowerPoint Sunusu</vt:lpstr>
      <vt:lpstr>Özgürlük karinesi</vt:lpstr>
      <vt:lpstr>AİHM sınırlama ölçütleri</vt:lpstr>
      <vt:lpstr>Kanunla sınırlama</vt:lpstr>
      <vt:lpstr>Meşru amaca dayanma</vt:lpstr>
      <vt:lpstr>Demokratik toplumda gereklilik</vt:lpstr>
      <vt:lpstr>Öze dokunma yasağı</vt:lpstr>
      <vt:lpstr>Olağanüstü hallerde sınırlama</vt:lpstr>
      <vt:lpstr>Anayasal düzenleme</vt:lpstr>
      <vt:lpstr>Anayasa’da olağanüstü haller</vt:lpstr>
      <vt:lpstr>Hakların kötüye kullanılması</vt:lpstr>
      <vt:lpstr>Sınırlamada «amaç saptırma» yasağı</vt:lpstr>
      <vt:lpstr>Yabancıların durumu</vt:lpstr>
      <vt:lpstr>Ödev ve sorumluluklar</vt:lpstr>
      <vt:lpstr>İNSAN HAKLARI</vt:lpstr>
      <vt:lpstr>İnsan haklarının korunması</vt:lpstr>
      <vt:lpstr>Ulusal koruma yolları</vt:lpstr>
      <vt:lpstr>İdari başvuru yolları</vt:lpstr>
      <vt:lpstr>Yargısal başvuru</vt:lpstr>
      <vt:lpstr>Yargısal kuruluşların temyiz yeri</vt:lpstr>
      <vt:lpstr>Siyasi Başvuru</vt:lpstr>
      <vt:lpstr>Bireysel başvuru</vt:lpstr>
      <vt:lpstr>Devletin insan hakları korunmasında yükümlülükleri</vt:lpstr>
      <vt:lpstr>İNSAN HAKLARI</vt:lpstr>
      <vt:lpstr>Uluslar arası koruma</vt:lpstr>
      <vt:lpstr>Birleşmiş Milletler</vt:lpstr>
      <vt:lpstr>Avrupa İnsan Hakları Mahkemesi</vt:lpstr>
      <vt:lpstr>Başvuru şartları</vt:lpstr>
      <vt:lpstr>Mahkemenin kararı</vt:lpstr>
      <vt:lpstr>Dostane çözüm</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dc:title>
  <dc:creator>PC</dc:creator>
  <cp:lastModifiedBy>PC</cp:lastModifiedBy>
  <cp:revision>73</cp:revision>
  <dcterms:created xsi:type="dcterms:W3CDTF">2016-03-01T21:09:20Z</dcterms:created>
  <dcterms:modified xsi:type="dcterms:W3CDTF">2018-07-08T06:13:46Z</dcterms:modified>
</cp:coreProperties>
</file>